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68" r:id="rId2"/>
    <p:sldId id="369" r:id="rId3"/>
    <p:sldId id="523" r:id="rId4"/>
    <p:sldId id="517" r:id="rId5"/>
    <p:sldId id="522" r:id="rId6"/>
    <p:sldId id="524" r:id="rId7"/>
    <p:sldId id="525" r:id="rId8"/>
    <p:sldId id="526" r:id="rId9"/>
    <p:sldId id="527" r:id="rId10"/>
    <p:sldId id="528" r:id="rId11"/>
    <p:sldId id="529" r:id="rId12"/>
    <p:sldId id="535" r:id="rId13"/>
    <p:sldId id="530" r:id="rId14"/>
    <p:sldId id="531" r:id="rId15"/>
    <p:sldId id="538" r:id="rId16"/>
    <p:sldId id="532" r:id="rId17"/>
    <p:sldId id="539" r:id="rId18"/>
    <p:sldId id="533" r:id="rId19"/>
    <p:sldId id="534" r:id="rId20"/>
    <p:sldId id="536" r:id="rId21"/>
    <p:sldId id="537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49" r:id="rId31"/>
    <p:sldId id="550" r:id="rId32"/>
    <p:sldId id="551" r:id="rId33"/>
    <p:sldId id="553" r:id="rId34"/>
    <p:sldId id="554" r:id="rId35"/>
    <p:sldId id="555" r:id="rId36"/>
    <p:sldId id="552" r:id="rId37"/>
    <p:sldId id="556" r:id="rId38"/>
    <p:sldId id="558" r:id="rId39"/>
    <p:sldId id="370" r:id="rId40"/>
    <p:sldId id="559" r:id="rId41"/>
    <p:sldId id="371" r:id="rId42"/>
    <p:sldId id="372" r:id="rId43"/>
    <p:sldId id="373" r:id="rId44"/>
    <p:sldId id="374" r:id="rId45"/>
    <p:sldId id="375" r:id="rId46"/>
    <p:sldId id="560" r:id="rId47"/>
    <p:sldId id="562" r:id="rId48"/>
    <p:sldId id="376" r:id="rId49"/>
    <p:sldId id="377" r:id="rId50"/>
    <p:sldId id="378" r:id="rId51"/>
    <p:sldId id="563" r:id="rId52"/>
    <p:sldId id="379" r:id="rId53"/>
    <p:sldId id="380" r:id="rId54"/>
    <p:sldId id="564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5" r:id="rId69"/>
    <p:sldId id="39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05" r:id="rId79"/>
    <p:sldId id="406" r:id="rId80"/>
    <p:sldId id="565" r:id="rId81"/>
    <p:sldId id="407" r:id="rId82"/>
    <p:sldId id="409" r:id="rId83"/>
    <p:sldId id="410" r:id="rId84"/>
    <p:sldId id="411" r:id="rId85"/>
    <p:sldId id="412" r:id="rId86"/>
    <p:sldId id="415" r:id="rId87"/>
    <p:sldId id="416" r:id="rId88"/>
    <p:sldId id="430" r:id="rId89"/>
    <p:sldId id="417" r:id="rId90"/>
    <p:sldId id="418" r:id="rId91"/>
    <p:sldId id="419" r:id="rId92"/>
    <p:sldId id="420" r:id="rId93"/>
    <p:sldId id="434" r:id="rId94"/>
    <p:sldId id="422" r:id="rId95"/>
    <p:sldId id="423" r:id="rId96"/>
    <p:sldId id="425" r:id="rId9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F407A-7AE4-414F-98F6-104511F13A5E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B3B71-16D9-4C1E-BEE3-E12B3E7A4E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58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B3B71-16D9-4C1E-BEE3-E12B3E7A4EE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54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41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918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43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835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484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80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002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0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834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12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043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5238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87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3625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7710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3351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0156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0623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725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985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929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738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3470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85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7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413233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859158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B3B71-16D9-4C1E-BEE3-E12B3E7A4EEB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546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8326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234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Anti-Duits en Anti-Mexicaans sentiment</a:t>
            </a:r>
          </a:p>
          <a:p>
            <a:r>
              <a:rPr lang="nl-NL" dirty="0" smtClean="0"/>
              <a:t>Arthur Zimmerman, minister </a:t>
            </a:r>
            <a:r>
              <a:rPr lang="nl-NL" smtClean="0"/>
              <a:t>buitenlandse zaken DU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84CE6-6E55-47EA-87C3-6784684BA10A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501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Anti-Duits en Anti-Mexicaans sentiment</a:t>
            </a:r>
          </a:p>
          <a:p>
            <a:r>
              <a:rPr lang="nl-NL" dirty="0" smtClean="0"/>
              <a:t>Arthur Zimmerman, minister </a:t>
            </a:r>
            <a:r>
              <a:rPr lang="nl-NL" smtClean="0"/>
              <a:t>buitenlandse zaken DU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84CE6-6E55-47EA-87C3-6784684BA10A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11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14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Anti-Duits en Anti-Mexicaans sentiment</a:t>
            </a:r>
          </a:p>
          <a:p>
            <a:r>
              <a:rPr lang="nl-NL" dirty="0" smtClean="0"/>
              <a:t>Arthur Zimmerman, minister buitenlandse zaken DU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84CE6-6E55-47EA-87C3-6784684BA10A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0066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Anti-Duits en Anti-Mexicaans sentiment</a:t>
            </a:r>
          </a:p>
          <a:p>
            <a:r>
              <a:rPr lang="nl-NL" dirty="0" smtClean="0"/>
              <a:t>Arthur Zimmerman, minister buitenlandse zaken DU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84CE6-6E55-47EA-87C3-6784684BA10A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134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 </a:t>
            </a:r>
          </a:p>
          <a:p>
            <a:r>
              <a:rPr lang="nl-NL" dirty="0" smtClean="0"/>
              <a:t>Keizer Wilhelm II had een speciale vork om mee te eten omdat hij gehandicapt was aan een arm. (in </a:t>
            </a:r>
            <a:r>
              <a:rPr lang="nl-NL" dirty="0" err="1" smtClean="0"/>
              <a:t>europa</a:t>
            </a:r>
            <a:r>
              <a:rPr lang="nl-NL" dirty="0" smtClean="0"/>
              <a:t> 51) Wilhelm ii had als kind zuurstoftekort gehad, daardoor had hij een hersenbeschadiging. </a:t>
            </a:r>
          </a:p>
          <a:p>
            <a:r>
              <a:rPr lang="nl-NL" dirty="0" smtClean="0"/>
              <a:t>Na WOI vluchtte Wilhelm ii met 50 wagonladingen aan spullen naar NL</a:t>
            </a:r>
          </a:p>
          <a:p>
            <a:endParaRPr lang="nl-NL" dirty="0" smtClean="0"/>
          </a:p>
        </p:txBody>
      </p:sp>
      <p:sp>
        <p:nvSpPr>
          <p:cNvPr id="12800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EB7EA8-3D83-4DC8-8CD6-6DCEF324FAE6}" type="slidenum">
              <a:rPr lang="nl-NL" smtClean="0">
                <a:latin typeface="Calibri" pitchFamily="34" charset="0"/>
              </a:rPr>
              <a:pPr eaLnBrk="1" hangingPunct="1"/>
              <a:t>89</a:t>
            </a:fld>
            <a:endParaRPr lang="nl-NL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8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89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75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2010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87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0F778-89AF-49DA-B7FA-686764CC69A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025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inhoud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39731-D0FA-47CF-A68B-60DD741A2894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956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el, tekst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1F41A-26BA-4C64-A85C-00EFE18F263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575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6FF62-F7A1-4820-992A-1B943313DFD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37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3.wmf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3.wmf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30.jpe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31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32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//upload.wikimedia.org/wikipedia/commons/f/fb/Russian_Royal_Family_1911_720px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//upload.wikimedia.org/wikipedia/commons/b/bb/Otmaincaptivity1917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wmf"/><Relationship Id="rId4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2/China_imperialism_cartoon.jpg" TargetMode="External"/><Relationship Id="rId7" Type="http://schemas.openxmlformats.org/officeDocument/2006/relationships/image" Target="../media/image4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wmf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//upload.wikimedia.org/wikipedia/commons/3/32/China_imperialism_carto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//upload.wikimedia.org/wikipedia/commons/c/c4/Schlieffen_Plan_fr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//upload.wikimedia.org/wikipedia/commons/c/c4/Schlieffen_Plan_fr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Bestand:Fjoseph1.jpg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wmf"/><Relationship Id="rId4" Type="http://schemas.openxmlformats.org/officeDocument/2006/relationships/image" Target="../media/image5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wmf"/><Relationship Id="rId4" Type="http://schemas.openxmlformats.org/officeDocument/2006/relationships/image" Target="../media/image5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//upload.wikimedia.org/wikipedia/commons/1/14/Ztel2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hyperlink" Target="//upload.wikimedia.org/wikipedia/commons/7/7e/Zimmermann-telegramm-offen.jpg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wmf"/><Relationship Id="rId4" Type="http://schemas.openxmlformats.org/officeDocument/2006/relationships/image" Target="../media/image9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13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wmf"/><Relationship Id="rId4" Type="http://schemas.openxmlformats.org/officeDocument/2006/relationships/image" Target="../media/image9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hyperlink" Target="//upload.wikimedia.org/wikipedia/commons/2/2e/Aerial_view_of_ruins_of_Vaux,_France,_1918,_ca._03-1918_-_ca._11-1918_-_NARA_-_512862.ti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naval-history.net/PhotoWW1-06clGerBreslauM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458119"/>
            <a:ext cx="2872512" cy="19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cache.allposters.com/images/pic/LIFPOD/5922988%7EBritish-Women-Working-in-Arms-Factory-During-World-War-I-Post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30" y="4376849"/>
            <a:ext cx="2635744" cy="26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orthecurious.net/wp-content/uploads/2012/12/AlbDr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590" y="455"/>
            <a:ext cx="4618083" cy="23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-cs-faculty.stanford.edu/%7Eeroberts/courses/ww2/projects/chemical-biological-warfare/index_files/image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237" y="455"/>
            <a:ext cx="2252763" cy="27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warmemorial.columbia.edu/files/cuwm/cuwm/wararticle/WW1_GunCrew_10C_13_2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21" y="4379046"/>
            <a:ext cx="3642679" cy="24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istoryking.com/images/World-War-1-Timelin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15" y="4379045"/>
            <a:ext cx="3516247" cy="24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4.bp.blogspot.com/-mN7kBCjp8bk/UJu3GsxinFI/AAAAAAAAEko/3Ev5Nl5qL6w/s1600/This+is+a+nice+photograph+of+a+tank+and+soldiers+in+World+War+I.+The+photograph+shows+the+troops+advancing+on+Bapaum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"/>
            <a:ext cx="3255176" cy="23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l.uk/learning/timeline/external/worldwar1somme-t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9" y="2382959"/>
            <a:ext cx="2638129" cy="19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576899" y="2920104"/>
            <a:ext cx="7410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Hfst</a:t>
            </a:r>
            <a:r>
              <a:rPr lang="nl-NL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nl-NL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endParaRPr lang="nl-NL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NL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Eerste Wereldoorlog, democratie en fascisme</a:t>
            </a:r>
            <a:endParaRPr lang="nl-NL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</a:t>
            </a:fld>
            <a:endParaRPr lang="nl-NL"/>
          </a:p>
        </p:txBody>
      </p:sp>
      <p:pic>
        <p:nvPicPr>
          <p:cNvPr id="3" name="Picture 2" descr="https://schrijfspecialist.files.wordpress.com/2011/11/somme-05-11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545" y="4360692"/>
            <a:ext cx="3935275" cy="26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wereldoorlog1418.nl/gasoorlog/images/Britse%20gasslachtoffers%2010%20april%20191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15" y="-1"/>
            <a:ext cx="3883521" cy="24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15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1. Diepe kloof tussen rijk en arm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Rusland was een groot deel van de bevolking heel arm.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Een klein deel was enorm rijk.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Een tussenweg had je niet.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09" y="2947180"/>
            <a:ext cx="1036381" cy="963639"/>
          </a:xfrm>
          <a:prstGeom prst="rect">
            <a:avLst/>
          </a:prstGeom>
        </p:spPr>
      </p:pic>
      <p:pic>
        <p:nvPicPr>
          <p:cNvPr id="12290" name="Picture 2" descr="http://www.schillerinstitute.org/graphics/photos/events_places/russian_peasan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207" y="3586161"/>
            <a:ext cx="41148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296" name="Picture 8" descr="http://media-cache-ec0.pinimg.com/236x/1b/01/1f/1b011f6f4c3c7a38b114900daadd83d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49" y="2652515"/>
            <a:ext cx="3007179" cy="38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3542366" cy="834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1. Diepe kloof tussen rijk en arm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Tot 1861 lijfeigenschap: Russische boeren waren eigendom van de landeigenaar.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Na afschaffing bleven ze 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grote steden: fabrieksarbeiders.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24" y="5575273"/>
            <a:ext cx="1036381" cy="963639"/>
          </a:xfrm>
          <a:prstGeom prst="rect">
            <a:avLst/>
          </a:prstGeom>
        </p:spPr>
      </p:pic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3.bp.blogspot.com/_zZvLasaKI8s/TU2GHHfKWEI/AAAAAAAAABA/SbuXyLSM8e4/s1600/child+labor+ri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99" y="2008498"/>
            <a:ext cx="4892785" cy="343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2. Opkomst Communisme en andere politieke partijen.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Door de grote veranderingen van de Industriële revolutie ontstond er in de 19</a:t>
            </a:r>
            <a:r>
              <a:rPr lang="nl-NL" sz="2000" baseline="30000" dirty="0" smtClean="0">
                <a:solidFill>
                  <a:schemeClr val="bg1"/>
                </a:solidFill>
                <a:sym typeface="Wingdings" pitchFamily="2" charset="2"/>
              </a:rPr>
              <a:t>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eeuw een aantal nieuwe politieke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ideologieën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(denkwijze):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Het Communisme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Het Liberalisme</a:t>
            </a: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04" y="3632063"/>
            <a:ext cx="1036381" cy="96363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Opkomst Communisme: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Het Communisme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</a:t>
            </a:r>
          </a:p>
          <a:p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Belangrijkste denkers:</a:t>
            </a: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Karl Marx			     Friedrich Engels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upload.wikimedia.org/wikipedia/commons/5/57/Marx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19" y="3344636"/>
            <a:ext cx="2429238" cy="35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1.bp.blogspot.com/-dE78Lhgzdvo/UXzLcXjgWoI/AAAAAAAAAKc/qK0ddWW2D8o/s1600/Friedrich+Engels+Biograph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01" y="3168245"/>
            <a:ext cx="28384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252494" y="5791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kstvak 10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Productiemiddelen = macht.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Wie de productie in handen heeft (baas van een fabriek, eigenaar van veel grond) heeft de macht. 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Proletariaat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 zij die niks hebben.</a:t>
            </a: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Bourgeoisie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 zij die geld, productie en macht bezitten.</a:t>
            </a:r>
            <a:endParaRPr lang="nl-NL" sz="2000" u="sng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kstvak 8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2.     Door de tijd heen veranderd de macht met de productie.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19</a:t>
            </a:r>
            <a:r>
              <a:rPr lang="nl-NL" sz="2000" baseline="30000" dirty="0" smtClean="0">
                <a:solidFill>
                  <a:schemeClr val="bg1"/>
                </a:solidFill>
                <a:sym typeface="Wingdings" pitchFamily="2" charset="2"/>
              </a:rPr>
              <a:t>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eeuw: industrialisatie. Nieuwe machtsverdeling: arbeiders (proleten) vs. Fabriekseigenaren (bourgeoisie).</a:t>
            </a: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AutoNum type="arabicPeriod" startAt="3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Door de communistische revolutie wordt punt 1 doorbroken: alle productiemiddelen worden eerlijk verdeelt.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kstvak 8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3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86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Wat is het idee van het communisme?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Communisten willen over de hele wereld dit systeem doorvoeren. Een klein groepje uit het proletariaat wordt de baas.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Door de eerlijke verdeling van macht en productie is iedereen gelijk.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Resultaat: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Geen armoede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Geen oorlog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Geen onderdrukking of uitbuiting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Iedereen heeft genoeg van alles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Iedereen is gelukkig.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kstvak 8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4" y="1372484"/>
            <a:ext cx="835099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Karl Marx in </a:t>
            </a:r>
            <a:r>
              <a:rPr lang="nl-NL" sz="2000" i="1" u="sng" dirty="0" smtClean="0">
                <a:solidFill>
                  <a:schemeClr val="bg1"/>
                </a:solidFill>
                <a:sym typeface="Wingdings" pitchFamily="2" charset="2"/>
              </a:rPr>
              <a:t>Het Communistisch manifest</a:t>
            </a:r>
            <a:endParaRPr lang="nl-NL" sz="2000" i="1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i="1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De communisten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verklaren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openlijk dat hun doel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alleen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bereikt kan worden door de gewelddadige omverwerping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van de heersende orde. De heersende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klassen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zijn doodsbang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voor een communistische revolutie! De proletariërs hebben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niets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te verliezen </a:t>
            </a:r>
            <a:r>
              <a:rPr lang="nl-NL" sz="2400" i="1" dirty="0" smtClean="0">
                <a:solidFill>
                  <a:schemeClr val="bg1"/>
                </a:solidFill>
                <a:sym typeface="Wingdings" pitchFamily="2" charset="2"/>
              </a:rPr>
              <a:t>behalve </a:t>
            </a:r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hun ketenen. Zij hebben een wereld te winnen.</a:t>
            </a:r>
          </a:p>
          <a:p>
            <a:endParaRPr lang="nl-NL" sz="2400" i="1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400" i="1" dirty="0">
                <a:solidFill>
                  <a:schemeClr val="bg1"/>
                </a:solidFill>
                <a:sym typeface="Wingdings" pitchFamily="2" charset="2"/>
              </a:rPr>
              <a:t>PROLETARIËRS ALLER LANDEN, VERENIGT U!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kstvak 8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4580906" cy="86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2. Opkomst communisme en andere politieke partijen.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Rusland ontstonden twee groepen communisten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Bolsjewieken: 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“De macht moet bij een kleine groep mensen liggen.”.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Mensjewieken: 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“De macht moet liggen bij een zo groot mogelijke groep arbeiders.”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76" y="4927303"/>
            <a:ext cx="1036381" cy="963639"/>
          </a:xfrm>
          <a:prstGeom prst="rect">
            <a:avLst/>
          </a:prstGeom>
        </p:spPr>
      </p:pic>
      <p:pic>
        <p:nvPicPr>
          <p:cNvPr id="17410" name="Picture 2" descr="http://fc03.deviantart.net/fs70/i/2012/292/7/e/bolshevik__large_icon__by_shitalloverhumanity-d5ibem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416839"/>
            <a:ext cx="3165834" cy="31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8885620" y="4527193"/>
            <a:ext cx="4580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Vlag van de Bolsjewieken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5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19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39" y="4937926"/>
            <a:ext cx="1036381" cy="963639"/>
          </a:xfrm>
          <a:prstGeom prst="rect">
            <a:avLst/>
          </a:prstGeom>
        </p:spPr>
      </p:pic>
      <p:sp>
        <p:nvSpPr>
          <p:cNvPr id="11" name="Rechthoek 10"/>
          <p:cNvSpPr/>
          <p:nvPr/>
        </p:nvSpPr>
        <p:spPr>
          <a:xfrm>
            <a:off x="3115294" y="1372484"/>
            <a:ext cx="86627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Opkomst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liberalisme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Liberalen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wilden vrijheid en gelijkheid.</a:t>
            </a:r>
          </a:p>
          <a:p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Vrijheid van koningen en keizers: dus democratie.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Gelijkheid op juridisch gebied: eerlijke rechtspraak.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Rusland willen de liberalen vooral af van de Tsaar.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Bijnaam Russische liberalen: Kadetten.</a:t>
            </a: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523936" y="2931257"/>
            <a:ext cx="352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14303" t="30705" r="44534" b="6003"/>
          <a:stretch/>
        </p:blipFill>
        <p:spPr>
          <a:xfrm>
            <a:off x="2173447" y="141849"/>
            <a:ext cx="7768839" cy="67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3. Slecht bestuur van de Tsaar.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1904: Oorlog met Japan. Rusland verliest.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1905 Bloedige Zondag: Demonstratie tegen de tsaar. Nicolaas II stuurt het leger. Veel doden.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	Gevolg: oktobermanifest. Belofte van de Tsaar om meer 	vrijheid en zeggenschap van de burgers.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Oprichting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Doema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. Een parlement dat wetten goed en af kan keuren. Tsaar luisterde echter niet naar de Doema.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Communisten maakten gebruik van de onvrede en kwamen steeds vaker in opstand.</a:t>
            </a: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4. Blunders van de Tsaar.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Nicolaas II nam zijn volk niet serieus en maakte beloftes niet waar. Hierdoor kon de onvrede uitlopen op een revolutie.</a:t>
            </a: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4689296" y="569057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Revolutie: Oorzaken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4736000" y="2725403"/>
            <a:ext cx="511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 breekt uit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987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Groot verschil rijk en arm in Rusland.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Opkomst Communisme en Liberalisme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1904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: Oorlog met Japan. Rusland verliest.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1905 Bloedige Zondag: Demonstratie tegen de tsaar. Nicolaas II stuurt het leger. Veel doden.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Oprichting </a:t>
            </a: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Doema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. Een parlement dat wetten goed en af kan keuren. Tsaar luisterde echter niet naar de Doema.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Communisten maakten gebruik van de onvrede en kwamen steeds vaker in opstand.</a:t>
            </a: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3571148" y="912421"/>
            <a:ext cx="175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Tot nu toe: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Augustus 1914 breekt de Eerste Wereldoorlog uit.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Rusland vecht samen met Frankrijk en Engeland tegen Duitsland en Oostenrijk-Hongarije.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Tussen 1914 en 1917 maken de Russen grote verliezen.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5417607" y="650811"/>
            <a:ext cx="363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Eerste Wereldoorlog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Augustus 1914 breekt de Eerste Wereldoorlog uit.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Rusland vecht samen met Frankrijk en Engeland tegen Duitsland en Oostenrijk-Hongarije.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Tussen 1914 en 1917 maken de Russen grote verliezen.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150221" y="584201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kstvak 12"/>
          <p:cNvSpPr txBox="1"/>
          <p:nvPr/>
        </p:nvSpPr>
        <p:spPr>
          <a:xfrm>
            <a:off x="5417607" y="650811"/>
            <a:ext cx="363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Eerste Wereldoorlog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ussia capitulates in the Treaty of Brest-Litov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89" y="1040840"/>
            <a:ext cx="8787232" cy="568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3641771" cy="86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Door WO I gaat het nog slechter met Rusland.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Meeste soldaten waren boeren die door de oorlog geen voedsel konden verbouwen.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Grote hongersnood als gevolg.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Russen gaan in staking en komen in opstand.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5417607" y="650811"/>
            <a:ext cx="363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Eerste Wereldoorlog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71" y="5214924"/>
            <a:ext cx="1036381" cy="963639"/>
          </a:xfrm>
          <a:prstGeom prst="rect">
            <a:avLst/>
          </a:prstGeom>
        </p:spPr>
      </p:pic>
      <p:pic>
        <p:nvPicPr>
          <p:cNvPr id="5122" name="Picture 2" descr="http://upload.wikimedia.org/wikipedia/commons/2/20/Feb_19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66" y="1365244"/>
            <a:ext cx="5210836" cy="36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1080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Politie kan de onrust niet aan.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Tsaar stuurt het leger maar de meeste soldaten weigeren te vechten tegen burgers.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Sommigen openen wel het vuur op demonstranten….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5850068" y="650811"/>
            <a:ext cx="277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Onrust in Rusland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39" y="4937926"/>
            <a:ext cx="1036381" cy="963639"/>
          </a:xfrm>
          <a:prstGeom prst="rect">
            <a:avLst/>
          </a:prstGeom>
        </p:spPr>
      </p:pic>
      <p:pic>
        <p:nvPicPr>
          <p:cNvPr id="4098" name="Picture 2" descr="http://upload.wikimedia.org/wikipedia/commons/f/f7/19170704_Riot_on_Nevsky_prosp_Petrogra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46" y="2704808"/>
            <a:ext cx="5351692" cy="35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6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8034926" cy="834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Het land is in chaos. 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Doema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maakt in februari zelf een nieuwe (voorlopige) regering.</a:t>
            </a:r>
          </a:p>
          <a:p>
            <a:endParaRPr lang="nl-NL" sz="2000" i="1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Tsaar treedt af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Het volk is blij, maar de oorlog gaat door. Andere problemen worden niet opgelost.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Februari Revolutie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van 1917</a:t>
            </a:r>
            <a:endParaRPr lang="nl-NL" sz="2000" u="sng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5850068" y="650811"/>
            <a:ext cx="277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Onrust in Rusland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39" y="4937926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29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upload.wikimedia.org/wikipedia/commons/thumb/c/cc/Nikolaus_II._%28Russland%29.jpg/640px-Nikolaus_II._%28Russland%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30" y="-12765"/>
            <a:ext cx="4979942" cy="687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9683877" y="264159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smtClean="0">
                <a:solidFill>
                  <a:schemeClr val="bg1"/>
                </a:solidFill>
              </a:rPr>
              <a:t>De Tsaar na zijn aftreden</a:t>
            </a:r>
            <a:endParaRPr lang="nl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523936" y="2931257"/>
            <a:ext cx="352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30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4086695" y="761624"/>
            <a:ext cx="663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De Oktoberrevolutie van 1917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115295" y="1372484"/>
            <a:ext cx="803492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De Bolsjewieken speelden geen belangrijke rol bij de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februari revolutie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Veel belangrijke personen gevangen genomen of verbannen.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Vladimir Lenin (Zwitserland)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Lenin wordt door Duitsers naar Rusland gebracht: Duitsers hopen dat hij de macht grijpt en vrede brengt.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Lenin bij aankomst in </a:t>
            </a: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Rusland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1026" name="Picture 2" descr="http://www.independent.co.uk/incoming/article9503222.ece/alternates/w620/ww1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09" y="3615162"/>
            <a:ext cx="4323783" cy="32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778" y="3429000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31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4086695" y="761624"/>
            <a:ext cx="663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De Oktoberrevolutie van 1917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115295" y="1372484"/>
            <a:ext cx="8034926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Lenin maakte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propaganda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met twee spreuken: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“Vrede, brood en land!”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“Macht aan de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Sovjets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”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Sovjets: Raden van arbeiders en boeren die overal </a:t>
            </a: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in Rusland waren opgericht.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5" name="Picture 4" descr="http://www.schoolshistory.org.uk/gcse/russia/images/len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51" y="1510101"/>
            <a:ext cx="28575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39" y="4937926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32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3" name="AutoShape 4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6" descr="data:image/jpeg;base64,/9j/4AAQSkZJRgABAQAAAQABAAD/2wCEAAkGBxQTEhUUExQWFhUXGR8bGBcYGCAgIRgeHR4cICAeHRwdHyghHh4mHSAcIjEkKCkrLi4uHCAzODMsNygtLisBCgoKBQUFDgUFDisZExkrKysrKysrKysrKysrKysrKysrKysrKysrKysrKysrKysrKysrKysrKysrKysrKysrK//AABEIAM0A9gMBIgACEQEDEQH/xAAcAAACAgMBAQAAAAAAAAAAAAAEBQMGAQIHAAj/xABGEAACAQIEAwYDBQYEBAQHAAABAhEDIQAEEjEFQVEGEyJhcYEykaEHI0Kx8BRSgsHR4TNicvEVJEOSFmOi0jRTc4OTstP/xAAUAQEAAAAAAAAAAAAAAAAAAAAA/8QAFBEBAAAAAAAAAAAAAAAAAAAAAP/aAAwDAQACEQMRAD8Aq6vCwbzE8z9cMqHHR3VBCilqTs2s3ldwkREE29uWFWYpAQw87j1/lgfvGRz5wSd9uhvffANM3WAJb4GYkqiiwBk+E8gLDrfyxDVNpchjzk+d4PphfUbUA0mBO/O8H6j88YFckDVMAQDA5TbAMe/VSzE+FpFusG9/OPYnGnEnQODRbwlQdJB8LWBt5/lGA1qwZ52t8rXtHLGGIE+c26e/pgNqpUiSw8RP3agykQQdog3Ag8jifLUkpjXUXWSDA1DaPly538XXEOd4cUJBZJa8qQwvysbHnGD8u1EOqtSZ6aDxaBfQsljLfxG3lzwFq4hkWFLvSEpUkDFq9JTcSdIDkAhS+ldKrcBSbHFYz3EKwM0w6llCsjVHY2upIeCsE2AtIO++LH2e7XUKdBaVXXVp0SGpiEUrfw+BjFRkktvA84GNeIca4TVzD1cwKpLmdSp/hiB8RV27wkkRA8ItybAV/gHCa1QFtaBW1LMgmSokR0YWFzMjpi4HjVSllBRRe+FMhW1FpBgsIZYKtMRBJkR60KjnVSqDSQKyVCwYsbqDKqQSRbw7Tz64MTiNWkWNOqdthzM3JIuINx5HAWtc3SqCmHoGlRrVU7oFn+5I1K1RW031HUCLARO5nDFszT1Zujm6qtloYU2fxMVfcCrJYKgKgGPObYo+W4oxUeKFBjTuYsCBsBYm8bneRiE5lJVGHicABogGTp0sDadUeLy6TgLM1PhopmqWZe9AnK0iwBsdKVO7MXLTMLEG0yMJn7RUDU/+FppAVJG4CHcEgAlyYJIJG98AZjMU0HdVAyrfQmoeETBBhQNQ9b4HGUV2VabagADOkgkHkFgmwj9ScAzuzF6VVqEJqcMpIHjI+J5gmZPlO+BcrwkmnUUvrUeEABgFmSSIMNphhbw+eIsrOqqi+JDPxrudpk2BC9dgcbqH003NQBQxCWH3ZJjTBF5KttOxJwGmcp9whCCaZOxIENI1aQTLeGwI2JJsb4ByvEBqAVHVJlwGJLgMCNQv5COeCOJ5dq0XqHQbFhEhyBO50y3oIHLbA9IV8q3e0y6NGgsUBBJEwGJKkW36jAFcfVcvQC0qjOlWLy2l9NzqpMPAQdIgGYA64M7FZKtmKdRxqZVKoCaukCwLAAoxAPhJiOQ5YrPFM1rp0UuSqkuT+8WP5KB88FcC4m9NO7XMCmGYkqUkbR8RBhiFtYjbAMnapSqkgrUVGGkFmYISwIBlL2BIsOXMDDGh2rp1NYr0Y2ClWDD0g6QQbm08rYr75lXUKoaWaGqKROoAzAgapF+QFoMyCDpUAimzkQV+G6iCTqXkLGfbAWWpxnLDVURWRwCAVGlhYgRN1G8mPnODclxSuZrUsx3mghu7dtxeRYEzAYxsN4xTaWcVoYk0zBV9N9SkG8ERuQOe5N8QZYNLadR5AKDcSIubwRPnbAdY4V24Kd0GY6WILMxLgA6hAaZsdIBi/QXxaqnE8pmVKt3dVD8S2hwJMMDuJvBO+OF5TiFWlqAHO6xF95A/Da1re+PPxIt4wYaDLMfgnYrABZonyvtgOncc7R0+7anSBNUVAwAioUjSG0Odfi0qRcaRcSYvPwntIjrUSiqB6jU2RHrJqdHidRgguCCpUktF9yBjlGZ7TVyhpCoQhEaQIgTJgkFhJAJg8yMKaD6SCCQwIIPMEXmeRnn5YDq/EuH5YactSzT0KyM71iFVmJbSACTppqANlGwi25x7FO4R2kFKm6vQTMl6neM9SCdREGzq463ETF8YwElctoZbSG8vpHKf1fG/Gc539Qk6df7wEBgAIta8R6xOPPymBA57ch7nnjXMw0sJLsbjf+KdvLAQVwWjVAMWA5C/TYY3oq7xS1rpAZl1WEhJiepAgecY2RGLSQAQCD/e9onmceSgGqqtRiiFgGbfSpPxATeN8AZmcpliEegztYa6VTcNpXUZG6lrADp5jA2RCzBBI+ZJ5CPrgZEHeaTUAAYjWASCBNwNyDAj1GCApUeLlvBvzHLp/TAS5xYIkBQTcDmevXb6388AVE8VzqB5zsLfPphlTKuDTYaiDMgeI8z6j+pxh8oPCDCG4v0JMepjf8sAmrEEWO3lyHQ742y1NNLM5vsBFiBFz+76+WJquUKNIhh/lBInp12n5YJyeUc1RqcKzL4hZ2A3kg25D2OA1p1pJZiFMKIjV0ve/rygAc8E0KJRQwdRDL8TqBBkmCSNIsf0cA1cpcypUgyVgWG9iSBczbcfTBjZFwVdYYKNWnQUJUSbkjaJBixB54DSpkzd4IPMDYgbhTYQIJHURGBjW1MKZ8WoQTz1TA/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+pxKsVZVZmDmWO5aOUxMbE+g958s+YUaFqoZC6bhwxBGhVBB6WHlHlh3majd390yqhQSVZVtYCd5GoXkSAu1sL2qI7HvqZTTuoaA1oBsvhgjeeYJG+AX/wDDlYF9NSFEEcyb2gyQTG3nbHqXCpaLopBMEhi0X+7suqxAmRsfIYdZXOqdb/4YAA1KBcAqtwxWQNrX+LeMA8TcUTKM1QCVR9QKtKamgkao8agXm15AAwG2UyTyoFINtpCspZvQq0UwJmTcysmwjCMDcVBpLKWU1Azd40IwZouswxMDcjliDNVwaK6aJptpYytSQYZQHKMCQPwmSATBwuOVZ9ksQJi5MAXE7GPlN8ARnOGA6mp1KZsCUBMwV1WmSbRI6mNhOFGqCb8yPX36Ysmbkp3fdVSBZQxCKkQSxIJDtq5HyAPLAlPs80gMAwkGFa5UAtFxChlDEHfwnykF/cLCRVAYwCsMNMxEsYXGMslMvDtAbepBOnzI6THsZ8sad0NRmIvcyRaxnmf9sFjg76Q6gMpYqsEeIquokSZNoMeeAX1FgkSPiiQbbnY8xj2YInr/AFww/wCFMoHjUlv3SDA6TyeRt0g88LipBIg+GRfr/bAT0s5G6gqBYC3zPPHsa5PhtWs5SmupwCxGoC0gbkgcx5/LGcBa1rwD4tx0sSI/v8sZ4dWDVEDqArGV6QSVIPPTIN/LANNTUZUX42KqonckgC/rjpXa3hlGplxl1XRWy8pSRN6hAQk7E6AGJN92HMxgKPxfhjZbM1aDnUUbTq2LqwDBiJ5Az5YhairMTe14mAQIlQ20kT7+uAmzjVSpcklUVAx/dQQJ6wLeYAwQMySHBXVTke20aTyNh6icBHSR9RKKRG4MWBiBPuPr54LSi22kAC4O4tcbWJN/niLL6vAUqQC11EkruQSOa2mSefriFxAEgqNOoyQusEmCq89168+QsG9KvBJEix+ERF7gxtv+pxIwsrSQonlJEwSPKQ3542oVmCF2ICMdEhoaIBO1ypA8xi208jT7+qfF3aZRKhUDSyHQgDNqHijUT5iRHIhThxEHRIDgG1tLWMzqHy9MS1ZZBUQaWZipKrfYHltYN6jC/iVLTUlUYRIMiZgCfK1pjr0xJw3iS09SsNWuNW4AN4iOQkfIjngDspmAGKtBlCS1UwDPw33Jva/vbBWezKIwCqpYwVfko0rq8W/QWgHUTucLxWphTqJdpJmLWFrm5E8vPE//AImuxCi1MC6yajQdRc9ZJg+QwGa/+LoFQDSuswWK87OSbG83HPlMYi47VZdDO4aV0gwCxA38USRPryGF2Z45UcK8w6gAsN2IESx5m5wPW4pWqIUapqBMkPBkmJKkyVNuUTJwDenWpPS0axSVnUMVuQCD4jPiKj8Q2HledeG58GquXpq1VncU9VQ20yfgEgKB8Vzv0gQJwKtTC1JFY5ggCg1ISJNijIBJDEjqPCBzxceIV+GMcsncV61YV/vENB6bViZDKQdKlg2mwGyhbC2Ar+XzFOlVSnQrxTRlbvKlQhW0wSoQSANRnqdMSZwI1em4eq76YfYrJZ6ksxuxIAKkdLjzxcuO5+pmaGn9gziksWqVKNIixMwisTGohdX+jzGKD2foUydVbK1q9MSzGiCPhX4S2yrcMxHiHhwG1POUdNQKtRAVJUqws0iJHNdxvucSHMMKRZSG0GCzEjWCAQq3GobE8wHHKMH5HtJlaFZHpZVwiyTTco4ZggCGWWYV5adzvMgYrvEOJNWaWiB8KqICgkkAAcr+Z88AX/xVyH0FV8M6SRG4+GRdr7dA2MjizVGUNpMABQfhEbC3TkI5m8bA5egILFgsHYss+wJk/I4Io8OMFkdDeIDdT9RgJayAzUkEvYpqAIuo8QWIW8jkI2i2GJ4dmEo98H7tCBpKwQ9xcEkA7gnSIsOhwLTrkK5ryxdyTpOkxDTC/CVkwZFgTEYBo1sxmqradVV4LkFhAVBudZgAD8z1wBWRNOpTOuqxdSSAzGG2loMliPF4Zloi2CDTLIXD1KkeEOSAEhZH4jYAlQQRAY+mAuDZBczXo0jqUOwBYKbNewgNM+G/rti38R7LZyn9ylDvqAcQisNZiQKjAGwY3FwsrcLcEKR3Zo1E1oSQQ0AgEgMDKmDvG8dDfDTtRl1BGZoKKVKt8CrMRF5YmQxO40i1xvGGXFOCZ3IUENamjUi0Gnr1lt4FRRYKASBo2O++EPDMjRqlKelUZ6irrNRpUQJlSApBPOZm0RGAh72mnghqiFd2UAqTeaazCgmJJmRG2IqlFVWRLaidiCABpvsDvqtAtGLRxDs2q5dkSixakCxrqdXeOTHciSoJUG7ICZHScIeIZcRQMqGdSGVRp0hYClgANLMLk7HfngF6MFMiR5gxOPYY97ACVKKsw+EaI8JAvK7za+x3x7AdS4B2eWvw1UZVp+PXUqRDFJZhBIswmL2EHligZevWDIKetdLOUZmI+O3i5T4L3g6fLHfM1khUQKSVAIPhMTBuCOakSIPXrfHD/tAzLJnKtAVWNNDA2F2lyp0xqhmI9JwAmX4RUJBAGlm0hptJE7bm0Haw3jE3GMscuwGtHZtys2tEMT4QfQn+oWU4kSqo0+Ayht4JI1QQJPLc8tsZqjXqUEsx/keU/q+A1gHUJYNTuGCgz8IuymwE2IBNxIGJ+GVTRrLUAAZDHjGzdWVoPrIHnBFsZXgtU3CqIEzqIMDc7jaMR1aFSGPdDwiHYK0A2uzAkT4hc82XrgLDwLs+lbKmq1bVU7xIoLA7oNWpqSQTJUhrQIHmZxZO0dVjxLP00V2dsjpRQBpiBJdjYKLneSbbwMI+MZlMrleGinSB+DNPUmDVKkE0+sA9bSEIwXxPt/lqeczGZValSnWyopKVABDASQQ0czBP54CqUeC5ldCDWGIc6FOrQrAiTpNlqFWBb4YFzyOafZqoykkopJgjUp0if8rMd+l5wz4vlc9kQiVFpOlQSrIZVyd5BAEgcitgRBgWbcH7O1s21MVcwzUKilpoqyr4W06TI0gg7yByjAUjiGXNNgmpapZRpNMk6g2xAKhpOxEAk8sPOD9jcywbvO7pKy6Tr8TxIPhVR4WtzI3ONe0vBmyeaFKifgIalUEayG8MMQBJ1Aj2PWMJcx2gzk6Xr1JEgwYkjeSsYC4f+C8nQQHMZipHmVpj5XJ+fthPxROHVCKWUpu72+81EIFUyxaQSfDNwP5DFdzDNVi7O25LGTbzPK2DOCOaNYOywoBukmdNyCVO0fFzGA6Z2E7IUVoCtV01qZqCpliFKsyyNLVJ3BgEKRYE9YFuzT0F8fdUtVPVoZlBZWc6nIJuCTBJ5nFWy3HWHDssUIZigXUdi6hRf+KbYCPEWqFKYaSTH+o/iYgbDfAdKy9Yd2GYgACSeQ5k4ofA89k1XM1KS1O6qVhqprLgu0wiKBfvB8SCQvMxET8eyr5ml3KOFphhr1OVBCggIYIJ1NE3iMG8O4PToUaTCnDUQdOkRoFSA7R1WC1r2I54Cg5XsYr/APMMqBWD1HopOqihZgxUEBdVEgqFgh9JjaMc/wCKZrvK9WpAXW7EBV0gAnkvL06zjp/Du3+XerVaqO6FEBqBUtpr6AR3ZAWyMYcKdiZNxjn+boUamcqFHZqLVHfXphtJJb4T+K8fW+AUPO+N6Ak7iJv74uOY7HrUqmjR1o4VWAqCQwIBB8Pwg9Tb0xT87lWpO9NxDKSD7H8vPAOclUVIZWQkW7rxzUtcHSPCDtqJBG/ljqHC8twsAig5p6xBC1A4HoJa1gLeWOVdnuCV61QikptHTfkAWIGrnv0w4472RqZZaTqCGaoUleRExzMEgTHL1nAOeN8FOTylWpQqNUIKqKtMaAEsGDpqmm5AnWo8UG4Ngfl/tEprkdNFmObYBWeppUlgoBqMZIPPSN4FwMUHjFcIi5aiwYDxVSuzNEBbWKoCeolj0GAa3EfgIB1JTCXIPw/ugCw8jzvzwHs/WZyWqVDUa5+ItE73PWf1bHspli50pYgFjqMAAQSWPQe/KJwM+dJY3gnnseXvFsXL7NM1lqVSs+b06TTSmJUtdmBiFEi6jAWHs/wunSoGrm3NZO7GioverTpRYMKrIsNBjUBKiQJ1Yrf2nAd7l2Uq7lDrq0yCjiV0qkSRpUxB/eB5zjrOR7T0syKlGipLICpSpTZVMSCskQOhBxwfjj1tNKnVXSlM1e6EX0lhIPMwRz5HpGACza6XgVA3hU6pLQCoITqCoOkiBBXHsZz9BVqaJIKqoaSD4wBrgg3XVMXx7AfT+azJSm7gFtCFgo5wCQPfHzNnc01Wo1R5LOSWPUkzj6Ey/Eqwgfslc/xUef8A93HGu3nARk80yqfDU8aDop6nrqDD2HXAKQ4CjSLbzizcA4E5otmaqnSI7sc7kS2/ofQG2Kvk6gBGoSAbrMAx1x1RM/mKeVq1WpKgpLqVTYciFIkkhhaZG/LARcNltGigtYlhqJ5rs1+kf0xUe0XFXp5rNCke7Rx3bpup8ChrXE6l33kb49nuOpUmrRpNSqEeIJWaE8QkxpEkjbxEAHrbB3DuHcNdSzjOBgNRAqUzquAYOkE3O0fPAI+L5V1pUzVqFmZFKKWnTTPw3mwtEe+EzbAQGEGQRIuCJi20zi5VKnCIj/njPijUkH3K4FrVeFnSKdHPFjaBUSTPIDSf0cBpV7b1Mw6d+FK0p0wNx4bPJg/DYxMn5Wrsl2krUqTlmp9yGZoZ7BSZPdgKoYkm4JtfbnUuKZXIU1GihmEq7+Osp09LKtz72xLwni+XrVpzWWpBhLFld0VnFxqQB1vfYKJwBPbjOVTmmrOTodaNSijc0KkgWiDq1Tvip5jvq5qVu7ZpaXamh0qT1gECbmDHPHS/tBqstShmYWpla9MU3UqCFEkrB3Fm3HTCzs5xmpkda5YUxSd9Wl1YzIgePUDsBGApfB6gSrTdiIDRLAsF6kgXsSDi71+IUaXDq/dgEuSqa76TU1ByDG+kMRti2VM5lc0rftWV0OBd0kyPIqA3tBxzvO1srl9WXqUqtWHLB1qBVbkCNIJjT588B7svmqtTJ1ssm6VFqKZAIVgQ0EkDcKbn+mLP2P4GDVZS/wB8VIDfEqLzA2liTJNhyFsQfZ1wClmqOqoBaqQACRCqEIFjfdt/3vIYz9qORGUGXzGXinprMqlJBVtII8iDoO/5E4Cx5LJ16ZbL1NNVxpdu7cAlCxhmQgEizCxNxGEH2v8AaF0RcqgdO8GtqkEBkuNC9b/EDEWH4rV7iva6rXanmqTrSzFFO5qIPxaizBwCPhYxImVIHkcdC7VUKPEMhRzAy75kjS6U0cowLkK4kD8J3B/dwHIux2ZoJXZcyoK1V0CY0jUDuCCZNoIIIOHXGuw9fJumYSk9TLLpJJuwEDUXQXAmTMWG8YuXYXhgl61HJU6FVT3X/MVnZhpAuF0W3AJkE3xc0q5yY0ZaP/qv/wDywFG4N2oeoT3hW/h1IoVVAuv42YgoQfFAmYwo7V5fL5nOZal+0IJcB1USQCsqWqRAOqYUn8c2m6ftZmqNJ6uXp5VqdRXhiMw707SZWmYB3tIt0sMIaVEBZC2vv578r36YDtWU7MNllXugpKfEt/EsQDzhhEbXEc8UTtLmf+JUErZOKVIOUrKznVqIAXVEwpFgBMzfbHQuwfagZylDWrUoWoD+IHZx5GD6EHywu4lwKmmazC6AaeYosay7alOpgZmxVw0ECQCvsHFKWWam/dVNVNgQHO4RTzIF7SDv9cb8NyitmKatB1PEMLNYxN5AmPnjpfYfJJmKLU6OQrJRrXZ6uZaGkQdJ7sk2wm7ScGymQqKK2UzQMkpUp5pWUwd/Ekg+RHzwF24ZwCjVyNSiFo00q0yGFOntUEjvAxMmCAYvEROOYZJaeWFV6ddCRV00qenUzGk1qjCQNBIY35RzxaOyvbNVIFGnpphy9VXFyCGuHDESHKkjQLEwORSUsjTqVa5r5SGZqkVKVdhpN4Gg6ptcGI2tfAPMl26oPRZ6rinm2XSxVGGsGfh0gjpEtv0xVe3tVWNBkCoe6C1Av4XAAhrWfQEkcojlhXXzFOlUcZao1QKxFOs0qVU81FoZh+LkJgSZBXB8xTRPvUNRDukT6HcQT849bgk4lmgz6lVKawAFXYQAOfM7++PY6Zwni2QT7yjl6VK2liwJM76YYtG0zj2A6mlTqcU/7TKFKtR7oePMKQaaKRqEm5NrCORgHCTJ8XNRq9Uvqp0dRSZ8VzpJHku3rzIwq7O5mSXY+Izc8yfPASJ2BY09SgFuaqxnY7a1AJ9wMVocWq0UrZZ5UPpBV5DKFYGy7iY+WOz9nz4dRueXl5xiPiedGY7whUenQYK+pQ82loBBmAQfpgOKJVEmCIKwcGJm+7BVTBUmPQgiL+f5Dpjr+e7O5HOUJVKQkeGtSCypjkV3jobY4jxKg1KrUpP8VNmU+ZBN/wAvpgMuZIHqI9/rienmWpg6SACIYRe0cx+t8AVyytezT/tj1SoPDBm1/WeUHaI+uAJTNSSX8TC0/rniJ3Eggx/Uf74FrP4vXn/tgpcrU/8Aku3noeB8ot64A+hxGo6IlQg0qAbSvKWIseom4HK/ph5wPMMxXVUQc7SSPrAB6HfFeUsiNqQC8DwxYc5i/rgfL5goQVJ1Sef1wHVstQWmRozCgm5oubEdQBce1vI4qnbvgysP2qkNDAxXpbQSQA69VNhIkTHOcJctxBlXSpL3vMab9STBPzPmNsXHgnFKdVDSrqCrKAUHwsvPmIJ8o5+oAH7KOIsgrqDs1No/1VEVj8gMXHt9wg5uhl6AbROYWW06o+6qXiRubb88V/I9n6FGsamUrlA1mp1bggMrQr72jofXFv4VxWk7ojuupBqvIBJMKwJADX1C2xsYOAF4h2Ey9TJU8qrVA1EMadTwyGYydQGkMJtHyPPFM7D9pK2UydX7p6gpVwCimCgdSDIjbUp/ii98dny/lz/nigfZZw2mlLMVWqBi9VlqAwApRmBDc5MzePiETvgHT1KefoqKdQo70kclGvTDiUJ5TvY+4xF2q4lXyWXNVq9MmQqa6MSx6w0QBJ25YX8KGV4VUrIr1KgrMHUqoaAFA0l7CQZMTsRjm/2jcSpvVKUa3eo9RqzeInQWVfuwfh8J7z4SR44O2AS15q1Gd3LMTLObliecAdeQ2xurkCJJ5E3v/vhdQ98FjaJ238uQ/XngLF2A4kafEqEEAVD3b/5g4tPo+n5YvHbfjobJZTM05WrVY01BuSDZh5+JVHv545pkOHVVr0qpNOiFZGDVqgSdJDSFJ1tt+FT64tOf45lxUpsa6BaChKEUaxCgS1RoZFVmexnlpAE4DrfE9a5erokMKT6QtoIQxHQ44jnaFNEhl1Isa/uypQG0kyQCJnYTGL92T7QnvhSzebUvVE0U7pqeu9itSAryOQJuYvi2cb4Ylei9KqStMwWIbSYWTdum3ywHHOE5QLU8VMvRcGk7opssDxyLCxMnYwbCwwB27qrSr9ypqaKdJSJJl2KkLJImylRzsoE4v/G/tApZGqcsrd+EQQQfhPJWMw0LGwBuMc743mkztapmSzDVHhAiIUKAJZt43O3tgKtTo+kkwB59Prhg2WP/AFqZQj8ZBK+48+q2/PDDLcPorTFVXaD4GVgrRMSYIiQSLEER74Pr5xxTC2Ujw6V2PQqByIgxyM9MAs4Zwda9TuTUVPCXJClh4SFiA3+b6YxjTgmXq1K7CiWnQTIEmJXcepGPYCx0M4xylRVGkCzNHxFjy8gD9cKaPFCnhpgN1JsLX6THnjWtXbuWQkaYUiPIwZHXb9DAxoRRDc2b8p/KMBZsrxzOtBplFpiwaygwJjxm/Pf+2I+GdqcxlqjoAjl3l9Tbta4ZSR05kYnypFOkFjSWWQQDcQZkXkTzg4UZd0qV9DgEOBsB8Q8vPAXXg3aWl3pNSmcqapC+Ke7YjYaogMNrxY+Qw0z3YLK52o1dmrI5gNoK6WIAE+JWvFvbFZ7PMtCucsVD5esgca+X4SsGzDy6R5y64TqyHEadBSwymZB0ITZKkTb5AejDpgLTw/geUojSKNKwA1MgZiBYSxBJ98Ks52IyuYzFWtWVe7ZFp0lQ6dBE6n8MDUTEb7Hri1Vaam+kE9SMRkkCIEelsBzpfs0NFlejXFMo2oVCS7FRO6hVVbbxPriyVcizElauXqAmQXIBXoBCNIH7xM4siOfL5YkSZ8vQYDkn2lZdlGXap8TBwQksu4/GQJJ3+G3nigjeCYG3rO4A547D9r1EnL0zGzkahykWtzmMcjyaFmJAPh2tsPbAZWq6kaRAFpYb/ITiSm9Z3CpaebAJ5/lEf7YyiTJ29/y6j+mGXDqPhBZXH/mCmW09JHMTaxwGlXM1svKV0amx56RB8wZhjHTrgrhHaLQ4JOpV1Ag8gxBbfqQCYPLB+c40GylajVZKqMr6GpsLuvd93qQ+NGUaiZAkdcUKpR8JIiNiOf6/vgOk8f7W1cxk07ipUp6aoDimJZkYeGwMxq5ea9IxW+N5TiP7IiutZ8tYimy1GZCBbUHpi+/wyBO+L59mXAKVIU64oVErPR8TliUuQbBoOphpNhAvHInoLJIg3/ngPlQ0o/D8PKPeL42jqI/l7fyx3Ht1wahonRBANwp+sY4w2XZqj9A7TbzP+2AxSpyR9fP6YaZTN9zdaatUAs7/AIP9C7a+cttyjEVChBUHbn7kDl5ScZ7rUSCOlgPIH5zgImMKxH+IxJZzv/pE/MtvPpj6NyNNRSTuQqUyAyqqgCCJsBbnj59VhptB6j1/tjrH2Y8Y7yg+XZpegYWbE02+H/tMr6BcAs49k6NJOJ5ZEhKdAZulFu6q+I+CPh8aK0DqRsYxcKRfNUFFWBTq0kbwkh5IBNiIEGCDPlHPFA7VZ/Xk81WJ0nP5gUaRi/cUoXV/pOlj/GMI+3nbrv1GXyxK0BYwTLAQFBNrQNhbzPIKt2iyrU81WQkOVqFdY2YCwNgBsIgbEHAlMkGbH5flidKDEaqgMGNJYETykTuPO+JszSlyxsJF+tgYHr/fAQjMkAwSA0AidwPqNz88aftTXG+oR7fr3/PEdVPEwHImPbG6U4UsbAEAf5j/AGF/l1OA6T9h+XIq5mpB0hESfMlib/w/UY9i4fZPkFp8OpsFvVLO3/cVH/pAxnAcizmZUK6MpvMGLg8pHTfA+SzRakaRAgGR68t/l8sTVsrVq1PGPEx8TNbax1fljHD1Va7KFsQYkxBHn6YA3KcZrBQo7shRs/T+QNpwBVyzBgwI1TPhEAGeWGnZjuu8ZKtPVIlTJGkjcSDt/wC3zw/fOZdb/s2tdz94wBjyvaRtYfPAJMpmXarRHdF2RGAC31eL4jOwF5O2HA40MzX4aApRlrgkG40hht+uWIOEZhqxrNSFCmHCqULmmCCGlVdSDAFyLTO4xFwU0f8AilFRVApUtQpltPiI1QsiFJLGxO8RgOzkx0/piIUS17AcvPFS4/x7N5dFqJRy9akIDEO+pTfcQAByn+uKZnftNqkmcsyNzAzFRR7KFHznAdnSlFrYkRI5Y+banbLN6iy1nXy1MYE7eMmfU3wxyn2j8QpNJrB/8roI238IU/XAdR+1KgrZK5AIdSJ5np5WnHIsll9LssTqFvY3w7zPbrM55Dl660VX4pRX1ErEAeI+e2FlY6XMCNJmDfyYSb/3wEaLDkEwGGx5HoenPBNMGm2s0kf+I+E+i/zxtxGnBm9jaTMenqeuNlCrfT3k32kEefKfKMBDn8k+Zq0JbQKrqkkjw6iBIUWUAE9NhbHR/tKylHLcO7qlRp66hShThFkzzkCZgb9TimZXOipWVmWUpg6F6MSL+yjnzjEvaPPNmsxQTvXp6NIV6m1NybMRO1kv9OodjyWXFOnTp/uIq/8AaAP5Yxm8ytNSznSouSbAY4zxvMcdomWqVWVRepRh1O9yALH+FeXOcVjivaHO16QTMZlqlM3CSB89IBPkCTywF37Y9raGZMUXrQARKgBSeh1fFPkDiiABZkksTzEXJN45XB88D5OSIH69MSbEeE/z+WA2VyZLb/0xO+ynSNhcb3kQflGNMmyHVrUkGwIOxvB845jyxo2Y0gat7jzsZt7k4CYMDGwHP26+0YO4bxZ8vrekRqem9IgHk953+IEW88KyutLiLzERaIv5WxiyjUZIkAkDluY9IwD3ilQZislJIFKhRFMBidKkJDEBouGIHKdHTGvD8ll8rLs3eVh8GtUCg+XjYavXywgckEHaRe/MyTPvgStmLGWjzn9TgGvG862Yrl2Y3gXPwgcgdgJk264D4i8lReyg/MeeNKTkeKCBuCdjFwATY3xniU69Ri6gwLcuQ6YDWsvjMHePqBibQSALnSJ32LXn2XSPbEVVJcjyH5D++NM3UnU37xP6+o/RwHSvs+7b0sjljRzdQyHJpqEdiFaCZKqR8RPOcexzGn4j0gc/bHsBee0NbuDTUgpU7kM4PJ23jkDa/rOK33BWGHxABj5X29Yv74efaNV/5+rH4dEj+BSfzwnVg5kg7knYCNhB+f1wB2b/AOm6ghgYYjl1Bi0i4+WD6kCm19DxBURzt9R6YCBBo/DB2ZusWB1HmRE7+2D81SLUtYV4IlvDaOZJKz+hgIeGLpo1DdSdXitMAXg/TyxWUpGoVRVkkkAeQk4ev3wp6gVCiYhVmPOWE28jgDILGYomd+c32Ye2A6Tw3i1YZShV8OqdFUVJioBY3ANzvJHXFY7T5SgXZlQChUOmQCP2erEqVNvu2BkrBEhoxYP2mMiw3KvqvzmPphTk+NUno1crUQ6qsKDYgmbnyi0YCkcOy5p5mkriGWsgKkcww67z9R64l4/SX9oqso8HfVFWBAOk3HtI9sXnsN2ao5gtWzD1GqZUr4ZABVZKlrEtEFdwIUW6qK3A+94N+1g+MZhqkRMoSKRH/cA3scBWeFtpWo3OAAD5tv7R+WDctU+GWMnwkEzMzJ+mAsvqF0u3IDmY5dMWrtB2V7mplzQdqy16ZqLOmwQBmvYaQhn2PkMANvSAYyQAIPUXsT5Rb0i2NaiN3YdLaRpMbyJF+osLnA1doLHvAA0DRN+QFunnyn2xPQqr3RPeKCSZhjP/AGxpnzJPI74AI1F0aakqSPC2n4b3tM/Lzww7P5dWzFEPU8JLEOf8qmPi25RO0eWIkNBqJ7yqwIFkVQZ5xqYmCSOS8+eMZ1KQRAxIYrKWJiwmwgE7TIty8gsa9qBTB01G0/hMeI35TdieoEXuRildsx3ldagUUy6guoEeKTcryJET13vMlklfvWFWo2l6cAFE0GBsZRgAZmZB9MV7OZnWXYTc/iJJj354DNKrpUC23TznExzRMAADzPT8/I4BLSJP98ZpEzsQd48uWALqZgljtDRIFtri3r54zlMq1XSodKfxHXUqBZveDzwIyGb7+fkb398bONKCWiZtqNhL/T++Ae5Lh2pmpPmaC2nvSWZemmQPE256QN8SItGiKy6lrmCEcoYlhBZQTKxsD6nFcp1A1lMmb6bk/wBcMKPD6gXW6vTS8My6QY5DVE3tYEzgMZpATdug2/n6fyxvVepQIFOsAIBJpvHsQDqBHniDPgCo3t8o/XzxowUdT+8CSJvygg/3wDOlxXL6W77LGrWbapUdzB5CNd7+XTEfE8zRXWjUg76UCvBlRpggQwAM3uDgI16JBBSoCdtNSQCeoZSY9CMMOL06C1WFZKxYRek6KI0gxD02P1wCypm1LahMEzECwtYEenzxrXpnQh0kBtTCNt+XlYYn/asqplcvWc8hUzFh/wDjpo3/AKsEcbzPeU6NUhVJFQEKIAOqbXtvgFWUFzacexLlOcxFrH32x7AWb7RKZGfrTz0H1lFwmyKSVHI8useuHfb/ADaVc0Sj6gqqoIuDAv4ucGR7YA4TTl16BC09Y/ucB46VSNZ181AMD15Y0/bHkgOwWdifz/2xNlM0SWpiACJMqDPSf6+WNqmfVRpFCluL6SSfrgA6tRwB4iRFgemNXbTWRrWYEnpNp+uDMzXldqYt+4JwNnVE89vr/XAXPJOSlRGI2i3pitPuSLkWB20mbnyPp088OeFvqEqeQnz2thFxGge/ZeQOoj1vtgG2T4waFDPCTrq0QFHMmowAt5BnNsdB4nw1KPCalAgEJliD5sBJP/dJxyZM0lLM0XqqDTlS4H+VgZ/L2GOj9r+PL+x19KkaqZFytpgAxOxnAcgWmy/EpEqGEgiVYSpE7gjY85x0Pi4FDK8NamxLfs9WNXi/xlTXtsArPEbW6YrPaZg1SgAp8GWpIwPVVI/KMSVOMK+VoUmUl6LmmhJgd3UJJBHW2nyAPXAQcSyzNXCIovpHiMQSYlucDE+b7PVadR0CmqFNnpoxVx5QJIuRPlOJauSFXOaZ0oiguYnwqdoHXb9XE4iO7LKrysmDsRMmOoiYwEFbg+YALChWAAJ1GmygDzLQPnhvWyQfuWarTpqFM6gWJ+H4FUS1uhA2viv6i5iTp/zNvY4e5tfDSaQDpOr5J09DgA+LMigrTUqCTAJkhZ5+0fPFfiJO/OPnthhXbVfzv9cRVBYTvgF9aeQjBXCaJYmRfa4/XliCu1x9cNOzW/UHl+vbAacRyujSRsCZ9CL/AM8RNxB6SoKZK1abOCwiWBAM+QgfSeWLDxqiYvaRFun03BOK5kwrVDrBO0Xi4iLz0wDbI8T4hXEJXrnr97oUeRJIAt54g7Q8GegKbPWFV6gJbQSwpkEQGc/Exknl8J33xDwuosGb+I6b7CBzxLxGrRKMqOBcEgEtLAH5C+AF4rSioPNVO4vPPA9bLtusGZ9iLx9PPBeeMpl2E/CAf4bf1wNlmDMLrEn4ogSDE784GAh4XlzUr0Ej4qyA+7ifpODu16hM5XSZ0uRfpAI/PDXJVKiV8vqI0mtT8wZddmj1tiDiYV87mi6swaraNxboTgKxE8x8wPzw0ZD+yeKxp1Zv+6wsfScHLwjLkwWZGFiCpEH6/r54ky2SahrRH/xR4CDEOtwLHpz9emASZNhBgi0W+flH1x7DGrwzNNeooB5H7sT/ABJ8XqZx7ADNth5wunFKs8/DTUD1Yz+QwUnZ6m1ldwdxMQR1AAv8+eNeI0Gp0RTVb1KhY3/CgUD2knALeHUGZ25wDg7geXSrXVHJB7+jp+Tlp8iBEeYPLE/C1UI7BZZVb023npN/PEHC+IU6eZDVBA76lB6FTuY5adQnznAH/aRkVourLZnJmNjETbkdsVbiVUAgcyok4t/2t1h3lCP3XP1UfyOKTxn/AKZ/yDAWDsvmZWLCLfLEvGYDsxPxCL84n+2EnZzM6Wb53w94gQ8FrxynAIOJnVpIOw6ctsTZdTVQKx+CwBPL0/X54HdwzsfYctv7YzlMyoci8RyNwZnlvgDa3CWMFBqEfCDvHPEeQVu8p0XSBrkCIIM9SP1GGWU48tOxluermD8vzwZw/jnePpKqPxWvZb7jzA+eAUcbZlqtUVtNwAJubbxew6+nUwGA9TcCRYm3L0tgbiNaWnUSTeek8vScSZPO6KTqI1GY5ETEkfn+pwBFFNIJhQRI+vTnz8t8GZmtOWRh5j38X0sMIc7mmYkkBRPwqIC9AByAFowzy1QtkiedOoLGIjw8vU/TALv2k+/Tp1GMVKsiJj++J+LpmmfVXQ6rASoWFFwABFvrhb3baiCDPQi/yicBvUaQNWHvZVLidhc3sI6nFfZD0i36+uNkoVKgCrqb/Kv9BgLLx7jtNpWnNT/MLKPSbn9XwJxLhBpZXL5gnV37OdEWXSQu43nST0vgSh2Yzp2ymYv0pt/SMWvOcLzVbK5XKpSc1qHeNUpwJSX8M6jaQ04CkZTWVsARf9R7Y0bKuLgR5b/ni75LsNmKarrTRJ3aoov0jVc+Ue2H2Q7IORqq6R07wXaPS491GA5pSqfcGmwOpG1D3t/M4J4FwXNVH10aTGDdmGlR5+KJHpOLn2qyeUy4pVUlnpVk7wOvhamx8QH4TfTzPPzxdc7k3qrpUheQbSJAvAFv5YDllfK5jL1KfeUVp/eJLo0BhrWZXZrehwtbiAFas2mQ9QzyIG3Ty6Y6PnewxqA/eS8QDUhtMfuwBp9sCJ9mCES1Z9RF9EaZ5mCJvgKxlc/Q0jVq5wp5yb3Fp8jG+CeMMjZfWnhNM6xLSejWEgeEnmcWA/Z0oGnvhHLw/mJx6h9nW5ZlgyIUsAR7G3pgEuTqawHkSygk3O8dBtjGLtwvs0KS6BSQAW31E89zfmcZwFDNTQfiaJkqCRM/uiY35c8McxXp96QbGmi0xePFJZ4PXUfphFm6wpKGqLLAiBBuRfc7+3ljc8MZrw9Rz942kQpveGn4x5DyjAOMyPC+kyWWBJE7/L198VZabgOGU6mkXsIiN+cfPFy4Vw+m6BhVJHLcsJ5MJHi9vbBmZydMD4HY/wCrT9Fj5YDn3F6lVlpmrU1si6AOcD94kXN9+eBM+oISW2SNhy6SRyxd+I5NQDFHSN5VSZPP354qOY4Y7sQizpnfpOAG4NAcgXt+L1w9zw10mQMO8tALAEgdJ8p+WEmTy9RapXu31XkBZI8wOYnBdPhsuHZ8wpmSxyxMH+Fj8v5YARKFQEqEOpha31HXAj5VlINx+fLFz4ZltMpTWq1O5BqKqAN1QFtQBm66emDW4ICQXPiAiV5b2jn7j5YCgpqjxAxzwzydNVJIYSywvuQP7+2LevBqdwwInny85JJAJvvjVuyqCprBcEEECbW6iJH1wFWPBgIFRiOhkR+W+GVHsmhPxOD1t/7cW6nw5BMhZiJMmR0kXjEn/BCB91UZOikyI8pBI5byMBXV7FUWQgsysI8QNwfQ2I9sQZ/ga0TTy7se7rED7v4jDEE6YN/EvMz5bYcNksypIWvLSfA6gE/6Ts3scA11r66dTNUXZqTeAkMAJKn8PKVU89sBZqGSpvGk6xYQZO3Wdmn0jpiTPdm6deA6xGzcxPNSNsDcO4h+0NKUQrxIcGNVuZi4vsQcGNxqrRYCvQIDbNIi3mLdOhM7YALJ9iBTEs4zIiNNaA3tUUfmD64c5PPZLKtp7kZY2EvT0g+lQSrX5TOGuXB3NpuBb29MeqqpBDDVO6kSDPLATU86XEppZTsVIM/O31wmyvBmGZrZjv2mqANIWNIAUbkzsoOw54kqZWoo/wCXYJz0sJWfQmR7MPTEdDO1TbM0jTI/Gjakgc9VmUx1HucBL+zVkbZak7sDDgeeqQ3zXBKEfikeR/RH1xtRDRIcMDtzt6jEjQBfAeQqLjrjxpafhEen8xjAqAcoxq1YztvgJlJG5B9o/mcQtWHmPyxoa1/yxlIMiYOAmFOeYOJhQFrm245HAwJm30/UY3B6iT64AlmGMYF0noPmRH0OPYCh5ZiSVYbbE899x1/QwUaYFwAI6Y2TKKACRNxv6/nhllcoJAMHncYBHUohWZ1LBjdgNn9R15TbznB/DYf4VHmJgrPIgxcYe0uDoRqPvAiffA/EwtOHVF1oLN1H7rdRgIP2I7jbp+rY9WydgdN+pwKnFmrU1fSq7G3nynGj5xiGP7p+cGP5YAOrwhDuIK7RaPcX+uF9bN92xp1AdJ2aP/2jl5j3jBtPPNVrtQHh0BWLgmTN4gRHz9sEPRUgAqCTzNz0sTJn3wA+UrIxkFdtwd/MdcMlUxciesW/X9cC5LJBCFBkbX/P9dMO6FBbzv64APLZYnl/TBuXyDgjSAQBszeEnp1W3S2CazhBYDGgaVDXuNpPPATZfLUzYnxDcGP5WPqMbLTpITDAHmsg/Q4D/ZkaAy6vMm4jzPPzwqq8JTUACwMWM7evM+sjAN24hTqE0yqmBdWWQfLp/PpjAyhX4KmiTOhmOn+EzK+lx5YjqSoW5M2M3xG7aATuCLqSY5bTtgN0oKpl9SNyK7fL4fcfniTMcRq07ae8HXTvNtt8Kq2XIbSGOnkJNvrv54O4ZkO7YENPqPzvfAD5niRCyA9N4gBR4frsfS2PUuL1TEGeoYR8mBA+cYsopggggGd8J80yLMIByt/t+c4DbJ8RkhXOg9Gt8ibH54YhxF7+mKNxHMEOQQGny6YX0+P1cvVp051qdiZDAbQxBhr3kifPAdIinuoAPlHPryn1wnzmer0jMJVpxaCEqD1k6G+a+mBOFZZ6xLs4HkEvfznBI4FS1HVrbcwWt9BP1wAtHjmXd41PSqSPA0qw5XU+E+o+eG4zagyXSP8AMQp+sYQ8b7L0tFyxAJIDGYO8gzIOAuG8Fy5YE0hIAgzPzDTOAsbcdy3imvStAbxixOwsd/TEZ4xTiUeo45aabtPodP8APGBlKcR3aAcoAER/O+MU8uEsnhMn4bC/VdjgF2e7XaBAR0Y7NUpsq72nzPrOCct2rZlBKrJAmCSPZo2wfkK4rBg6g30nofY/lhbxLs5Tb/CeplzM/dNAYz+JfhP5+eAKfiTVI+90j/y7389JJHoYxnFbp8Zq5d6lJitTSR4tME+s6sew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299540" y="1498797"/>
            <a:ext cx="766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/>
          </a:p>
        </p:txBody>
      </p:sp>
      <p:pic>
        <p:nvPicPr>
          <p:cNvPr id="102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968509" y="312738"/>
            <a:ext cx="663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De Oktoberrevolutie van 1917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115294" y="911943"/>
            <a:ext cx="8034926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 7 oktober deden de Bolsjewieken onder leiding van Lenin een staatsgreep.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Soldaten van de Bolsjewieken bezetten belangrijkste gebouwen.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Voorlopige regering afgezet -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Raad van </a:t>
            </a:r>
            <a:r>
              <a:rPr lang="nl-NL" sz="2000" u="sng" dirty="0" err="1" smtClean="0">
                <a:solidFill>
                  <a:schemeClr val="bg1"/>
                </a:solidFill>
                <a:sym typeface="Wingdings" pitchFamily="2" charset="2"/>
              </a:rPr>
              <a:t>Volkscommisarissen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nieuwe regering.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2050" name="Picture 2" descr="http://www.kingsacademy.com/mhodges/03_The-World-since-1900/02_World-War-One/pictures/Bolshevik-soldiers-in-Petrogr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95" y="3032681"/>
            <a:ext cx="5229273" cy="370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976" y="2645988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3426229" y="428626"/>
            <a:ext cx="87153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		</a:t>
            </a:r>
            <a:r>
              <a:rPr lang="nl-NL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		Burgeroorlog					     </a:t>
            </a:r>
            <a:r>
              <a:rPr lang="nl-NL" sz="20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			</a:t>
            </a:r>
            <a:r>
              <a:rPr lang="nl-NL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nl-NL" sz="2000" dirty="0">
                <a:solidFill>
                  <a:schemeClr val="bg1"/>
                </a:solidFill>
                <a:latin typeface="Calibri" panose="020F0502020204030204" pitchFamily="34" charset="0"/>
              </a:rPr>
              <a:t>1917-1921)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Bolsjewieken </a:t>
            </a:r>
            <a:r>
              <a:rPr lang="nl-NL" sz="20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(Roden)</a:t>
            </a:r>
            <a:r>
              <a:rPr lang="nl-NL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			</a:t>
            </a:r>
            <a:r>
              <a:rPr lang="nl-NL" sz="20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Mensjewieken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Lenin					</a:t>
            </a:r>
            <a:r>
              <a:rPr lang="nl-NL" sz="2000" i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En andere tegenstanders(Witten</a:t>
            </a:r>
            <a:r>
              <a:rPr lang="nl-NL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Resultaat: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dirty="0">
                <a:solidFill>
                  <a:schemeClr val="bg1"/>
                </a:solidFill>
                <a:latin typeface="Calibri" panose="020F0502020204030204" pitchFamily="34" charset="0"/>
              </a:rPr>
              <a:t>Het </a:t>
            </a:r>
            <a:r>
              <a:rPr lang="nl-NL" sz="2000" u="sng" dirty="0">
                <a:solidFill>
                  <a:schemeClr val="bg1"/>
                </a:solidFill>
                <a:latin typeface="Calibri" panose="020F0502020204030204" pitchFamily="34" charset="0"/>
              </a:rPr>
              <a:t>Rode Leger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dirty="0">
                <a:solidFill>
                  <a:schemeClr val="bg1"/>
                </a:solidFill>
                <a:latin typeface="Calibri" panose="020F0502020204030204" pitchFamily="34" charset="0"/>
              </a:rPr>
              <a:t>(o.l.v. Trotski)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nl-NL" sz="2000" dirty="0">
                <a:solidFill>
                  <a:schemeClr val="bg1"/>
                </a:solidFill>
                <a:latin typeface="Calibri" panose="020F0502020204030204" pitchFamily="34" charset="0"/>
              </a:rPr>
              <a:t>Wint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nl-NL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7459" name="AutoShape 7"/>
          <p:cNvSpPr>
            <a:spLocks noChangeArrowheads="1"/>
          </p:cNvSpPr>
          <p:nvPr/>
        </p:nvSpPr>
        <p:spPr bwMode="auto">
          <a:xfrm>
            <a:off x="2667001" y="3571875"/>
            <a:ext cx="214313" cy="571500"/>
          </a:xfrm>
          <a:prstGeom prst="downArrow">
            <a:avLst>
              <a:gd name="adj1" fmla="val 50000"/>
              <a:gd name="adj2" fmla="val 50025"/>
            </a:avLst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nl-NL"/>
          </a:p>
        </p:txBody>
      </p:sp>
      <p:sp>
        <p:nvSpPr>
          <p:cNvPr id="147462" name="Tekstvak 5"/>
          <p:cNvSpPr txBox="1">
            <a:spLocks noChangeArrowheads="1"/>
          </p:cNvSpPr>
          <p:nvPr/>
        </p:nvSpPr>
        <p:spPr bwMode="auto">
          <a:xfrm>
            <a:off x="1524000" y="6488114"/>
            <a:ext cx="642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l-NL"/>
              <a:t>11</a:t>
            </a:r>
          </a:p>
        </p:txBody>
      </p:sp>
      <p:pic>
        <p:nvPicPr>
          <p:cNvPr id="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upload.wikimedia.org/wikipedia/commons/a/a3/Ej%C3%A9rcito-rojo--russianbolshevik00rossuo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98" y="3628815"/>
            <a:ext cx="5618660" cy="28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 sz="1600" b="1" dirty="0" smtClean="0">
                <a:solidFill>
                  <a:schemeClr val="bg1"/>
                </a:solidFill>
              </a:rPr>
              <a:t>34</a:t>
            </a:r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3"/>
          <p:cNvSpPr txBox="1">
            <a:spLocks noChangeArrowheads="1"/>
          </p:cNvSpPr>
          <p:nvPr/>
        </p:nvSpPr>
        <p:spPr bwMode="auto">
          <a:xfrm>
            <a:off x="4342236" y="116632"/>
            <a:ext cx="52149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De laatste maanden van de Tsaar en zijn familie</a:t>
            </a:r>
          </a:p>
        </p:txBody>
      </p:sp>
      <p:pic>
        <p:nvPicPr>
          <p:cNvPr id="1026" name="Picture 2" descr="File:Russian Royal Family 1911 720px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96" y="824518"/>
            <a:ext cx="5917844" cy="49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3"/>
          <p:cNvSpPr txBox="1">
            <a:spLocks noChangeArrowheads="1"/>
          </p:cNvSpPr>
          <p:nvPr/>
        </p:nvSpPr>
        <p:spPr bwMode="auto">
          <a:xfrm>
            <a:off x="4342236" y="6093876"/>
            <a:ext cx="5214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Foto van Nicolaas II en zijn familie uit 1913</a:t>
            </a:r>
          </a:p>
        </p:txBody>
      </p:sp>
      <p:pic>
        <p:nvPicPr>
          <p:cNvPr id="10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 sz="1600" b="1" dirty="0" smtClean="0">
                <a:solidFill>
                  <a:schemeClr val="bg1"/>
                </a:solidFill>
              </a:rPr>
              <a:t>35</a:t>
            </a:r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12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3"/>
          <p:cNvSpPr txBox="1">
            <a:spLocks noChangeArrowheads="1"/>
          </p:cNvSpPr>
          <p:nvPr/>
        </p:nvSpPr>
        <p:spPr bwMode="auto">
          <a:xfrm>
            <a:off x="4342236" y="116632"/>
            <a:ext cx="5214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</a:rPr>
              <a:t>De laatste maanden van de Tsaar en zijn familie</a:t>
            </a:r>
          </a:p>
        </p:txBody>
      </p:sp>
      <p:sp>
        <p:nvSpPr>
          <p:cNvPr id="9" name="Tekstvak 3"/>
          <p:cNvSpPr txBox="1">
            <a:spLocks noChangeArrowheads="1"/>
          </p:cNvSpPr>
          <p:nvPr/>
        </p:nvSpPr>
        <p:spPr bwMode="auto">
          <a:xfrm>
            <a:off x="4655840" y="5661249"/>
            <a:ext cx="5214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</a:rPr>
              <a:t>De dochters van de Tsaar in gevangenschap, foto uit 1917</a:t>
            </a:r>
          </a:p>
        </p:txBody>
      </p:sp>
      <p:pic>
        <p:nvPicPr>
          <p:cNvPr id="2050" name="Picture 2" descr="File:Otmaincaptivity1917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764704"/>
            <a:ext cx="60769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nl-NL" sz="1600" b="1" dirty="0" smtClean="0">
                <a:solidFill>
                  <a:schemeClr val="bg1"/>
                </a:solidFill>
              </a:rPr>
              <a:t>36</a:t>
            </a:r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8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3635352" y="804862"/>
            <a:ext cx="87153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nl-NL" sz="2000" i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Nieuwe maatregelen van Lenin: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Naam voortaan Sovjet Unie (USSR</a:t>
            </a:r>
            <a:r>
              <a:rPr lang="nl-NL" sz="2000" dirty="0" smtClean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  <a:sym typeface="Wingdings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Moskou nieuwe hoofdstad </a:t>
            </a:r>
            <a:r>
              <a:rPr lang="nl-NL" sz="2000" dirty="0" err="1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ipv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 St. </a:t>
            </a:r>
            <a:r>
              <a:rPr lang="nl-NL" sz="2000" dirty="0" smtClean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Petersburg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l-NL" sz="2000" i="1" dirty="0">
              <a:solidFill>
                <a:schemeClr val="bg1"/>
              </a:solidFill>
              <a:latin typeface="Calibri" pitchFamily="34" charset="0"/>
              <a:cs typeface="Arial" charset="0"/>
              <a:sym typeface="Wingdings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Privébezit </a:t>
            </a:r>
            <a:r>
              <a:rPr lang="nl-NL" sz="2000" dirty="0" smtClean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afgeschaft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Banken en fabrieken staatseigendom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nl-NL" sz="2000" dirty="0" smtClean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Gevolg: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  <a:sym typeface="Wingdings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l-NL" sz="2000" dirty="0" smtClean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Verslechtering 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  <a:cs typeface="Arial" charset="0"/>
                <a:sym typeface="Wingdings" pitchFamily="2" charset="2"/>
              </a:rPr>
              <a:t>Economie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-"/>
              <a:defRPr/>
            </a:pPr>
            <a:endParaRPr lang="nl-NL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49509" name="Tekstvak 3"/>
          <p:cNvSpPr txBox="1">
            <a:spLocks noChangeArrowheads="1"/>
          </p:cNvSpPr>
          <p:nvPr/>
        </p:nvSpPr>
        <p:spPr bwMode="auto">
          <a:xfrm>
            <a:off x="1524000" y="6488114"/>
            <a:ext cx="642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l-NL"/>
              <a:t>13</a:t>
            </a:r>
          </a:p>
        </p:txBody>
      </p:sp>
      <p:pic>
        <p:nvPicPr>
          <p:cNvPr id="7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rusnet.nl/i/encyclo/sovjet_uni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6" y="804862"/>
            <a:ext cx="29146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39" y="4937926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alexanderpalace.org/palace/img/igalexei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1617538"/>
            <a:ext cx="6250337" cy="418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4151784" y="476673"/>
            <a:ext cx="6192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Chaos na </a:t>
            </a:r>
            <a:r>
              <a:rPr lang="nl-NL" sz="2000" i="1" dirty="0" err="1">
                <a:solidFill>
                  <a:schemeClr val="bg1"/>
                </a:solidFill>
                <a:latin typeface="Calibri" pitchFamily="34" charset="0"/>
              </a:rPr>
              <a:t>Lenin’s</a:t>
            </a:r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 maatregelen: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	De onteigenaars worden onteigend</a:t>
            </a:r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Tekstvak 4"/>
          <p:cNvSpPr txBox="1"/>
          <p:nvPr/>
        </p:nvSpPr>
        <p:spPr>
          <a:xfrm>
            <a:off x="10056440" y="63093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12.</a:t>
            </a:r>
          </a:p>
        </p:txBody>
      </p:sp>
      <p:pic>
        <p:nvPicPr>
          <p:cNvPr id="8" name="Picture 4" descr="http://antifasi.files.wordpress.com/2014/04/aleksandr-gerasimov-lenin-on-the-rostru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r="20558"/>
          <a:stretch/>
        </p:blipFill>
        <p:spPr bwMode="auto">
          <a:xfrm>
            <a:off x="-29030" y="0"/>
            <a:ext cx="2848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16489" y="581733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naval-history.net/PhotoWW1-06clGerBreslauM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458119"/>
            <a:ext cx="2872512" cy="19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cache.allposters.com/images/pic/LIFPOD/5922988%7EBritish-Women-Working-in-Arms-Factory-During-World-War-I-Post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30" y="4376849"/>
            <a:ext cx="2635744" cy="26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orthecurious.net/wp-content/uploads/2012/12/AlbDr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590" y="455"/>
            <a:ext cx="4618083" cy="23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-cs-faculty.stanford.edu/%7Eeroberts/courses/ww2/projects/chemical-biological-warfare/index_files/image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237" y="455"/>
            <a:ext cx="2252763" cy="27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warmemorial.columbia.edu/files/cuwm/cuwm/wararticle/WW1_GunCrew_10C_13_2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21" y="4379046"/>
            <a:ext cx="3642679" cy="24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istoryking.com/images/World-War-1-Timelin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15" y="4379045"/>
            <a:ext cx="3516247" cy="24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4.bp.blogspot.com/-mN7kBCjp8bk/UJu3GsxinFI/AAAAAAAAEko/3Ev5Nl5qL6w/s1600/This+is+a+nice+photograph+of+a+tank+and+soldiers+in+World+War+I.+The+photograph+shows+the+troops+advancing+on+Bapaum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"/>
            <a:ext cx="3255176" cy="23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l.uk/learning/timeline/external/worldwar1somme-t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9" y="2382959"/>
            <a:ext cx="2638129" cy="19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576899" y="2920104"/>
            <a:ext cx="7410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Hfst</a:t>
            </a:r>
            <a:r>
              <a:rPr lang="nl-NL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nl-NL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endParaRPr lang="nl-NL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nl-NL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Eerste Wereldoorlog, democratie en fascisme</a:t>
            </a:r>
            <a:endParaRPr lang="nl-NL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38</a:t>
            </a:fld>
            <a:endParaRPr lang="nl-NL"/>
          </a:p>
        </p:txBody>
      </p:sp>
      <p:pic>
        <p:nvPicPr>
          <p:cNvPr id="3" name="Picture 2" descr="https://schrijfspecialist.files.wordpress.com/2011/11/somme-05-11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545" y="4360692"/>
            <a:ext cx="3935275" cy="26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wereldoorlog1418.nl/gasoorlog/images/Britse%20gasslachtoffers%2010%20april%20191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15" y="-1"/>
            <a:ext cx="3883521" cy="24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294363" y="292696"/>
            <a:ext cx="4092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Aanloop naar de Eerste Wereldoorlog</a:t>
            </a:r>
          </a:p>
        </p:txBody>
      </p:sp>
      <p:sp>
        <p:nvSpPr>
          <p:cNvPr id="5" name="Rechthoek 4"/>
          <p:cNvSpPr/>
          <p:nvPr/>
        </p:nvSpPr>
        <p:spPr>
          <a:xfrm>
            <a:off x="3028209" y="1052736"/>
            <a:ext cx="71848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</a:rPr>
              <a:t>Frankrijk</a:t>
            </a:r>
          </a:p>
          <a:p>
            <a:pPr>
              <a:buFont typeface="Arial" charset="0"/>
              <a:buNone/>
            </a:pPr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Fransen verloren in Frans-Duitse Oorlog (1871) 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	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Waren uit op wraak.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Wilden </a:t>
            </a: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Elzas-Lotharingen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 terug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000" dirty="0"/>
          </a:p>
        </p:txBody>
      </p:sp>
      <p:sp>
        <p:nvSpPr>
          <p:cNvPr id="11" name="Rechthoek 10"/>
          <p:cNvSpPr/>
          <p:nvPr/>
        </p:nvSpPr>
        <p:spPr>
          <a:xfrm>
            <a:off x="3028209" y="3269950"/>
            <a:ext cx="4300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Duitsland</a:t>
            </a:r>
          </a:p>
          <a:p>
            <a:pPr>
              <a:buFont typeface="Arial" charset="0"/>
              <a:buNone/>
            </a:pPr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i="1" dirty="0">
                <a:solidFill>
                  <a:schemeClr val="bg1"/>
                </a:solidFill>
                <a:sym typeface="Wingdings" pitchFamily="2" charset="2"/>
              </a:rPr>
              <a:t>Vanaf eenwording (1871):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Industrialisatie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Groeiende macht</a:t>
            </a:r>
          </a:p>
          <a:p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 zoek naar koloniën</a:t>
            </a:r>
            <a:endParaRPr lang="nl-NL" sz="2000" dirty="0"/>
          </a:p>
        </p:txBody>
      </p:sp>
      <p:sp>
        <p:nvSpPr>
          <p:cNvPr id="13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39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t="12408" r="1998"/>
          <a:stretch/>
        </p:blipFill>
        <p:spPr>
          <a:xfrm>
            <a:off x="1328266" y="-31838"/>
            <a:ext cx="9606434" cy="72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274216" y="569057"/>
            <a:ext cx="3905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Het ontstaan van Rusland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1500: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	Iwan III vorst van Moskou. Veroveringen.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1547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:	Begint zichzelf Tsaar (keizer) te noemen.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	Uit dit vorstendom ontstaat Rusland.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	Onder Iwan III en zijn opvolgers: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autocratie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	(alleenheerschappij)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&lt;- Tsaar Nicolaas II, de laatste tsaar van Rusland</a:t>
            </a: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3" y="5150859"/>
            <a:ext cx="1036381" cy="963639"/>
          </a:xfrm>
          <a:prstGeom prst="rect">
            <a:avLst/>
          </a:prstGeom>
        </p:spPr>
      </p:pic>
      <p:pic>
        <p:nvPicPr>
          <p:cNvPr id="7170" name="Picture 2" descr="http://upload.wikimedia.org/wikipedia/commons/thumb/5/52/Ivan_III_of_Russia.jpg/266px-Ivan_III_of_Russ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072" y="1334129"/>
            <a:ext cx="25336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294363" y="292696"/>
            <a:ext cx="4092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Aanloop naar de Eerste Wereldoorlog</a:t>
            </a:r>
          </a:p>
        </p:txBody>
      </p:sp>
      <p:sp>
        <p:nvSpPr>
          <p:cNvPr id="5" name="Rechthoek 4"/>
          <p:cNvSpPr/>
          <p:nvPr/>
        </p:nvSpPr>
        <p:spPr>
          <a:xfrm>
            <a:off x="3028209" y="1052736"/>
            <a:ext cx="71848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</a:rPr>
              <a:t>Frankrijk</a:t>
            </a:r>
          </a:p>
          <a:p>
            <a:pPr>
              <a:buFont typeface="Arial" charset="0"/>
              <a:buNone/>
            </a:pPr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Fransen verloren in Frans-Duitse Oorlog (1871) 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	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Waren uit op wraak.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Wilden </a:t>
            </a: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Elzas-Lotharingen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 terug</a:t>
            </a:r>
          </a:p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sz="2000" dirty="0"/>
          </a:p>
        </p:txBody>
      </p:sp>
      <p:pic>
        <p:nvPicPr>
          <p:cNvPr id="10" name="Picture 2" descr="http://upload.wikimedia.org/wikipedia/commons/d/db/KRElzas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8"/>
          <a:stretch/>
        </p:blipFill>
        <p:spPr bwMode="auto">
          <a:xfrm>
            <a:off x="7328319" y="1988840"/>
            <a:ext cx="3227715" cy="334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3028209" y="3269950"/>
            <a:ext cx="4300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Duitsland</a:t>
            </a:r>
          </a:p>
          <a:p>
            <a:pPr>
              <a:buFont typeface="Arial" charset="0"/>
              <a:buNone/>
            </a:pPr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i="1" dirty="0">
                <a:solidFill>
                  <a:schemeClr val="bg1"/>
                </a:solidFill>
                <a:sym typeface="Wingdings" pitchFamily="2" charset="2"/>
              </a:rPr>
              <a:t>Vanaf eenwording (1871):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Industrialisatie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Groeiende macht</a:t>
            </a:r>
          </a:p>
          <a:p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 zoek naar koloniën</a:t>
            </a:r>
            <a:endParaRPr lang="nl-NL" sz="2000" dirty="0"/>
          </a:p>
        </p:txBody>
      </p:sp>
      <p:sp>
        <p:nvSpPr>
          <p:cNvPr id="13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625" y="5918359"/>
            <a:ext cx="809849" cy="753007"/>
          </a:xfrm>
          <a:prstGeom prst="rect">
            <a:avLst/>
          </a:prstGeom>
        </p:spPr>
      </p:pic>
      <p:pic>
        <p:nvPicPr>
          <p:cNvPr id="1028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097149" y="969029"/>
            <a:ext cx="89206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Rusland</a:t>
            </a:r>
          </a:p>
          <a:p>
            <a:pPr>
              <a:buFont typeface="Arial" charset="0"/>
              <a:buNone/>
            </a:pPr>
            <a:r>
              <a:rPr lang="en-US" sz="2000" u="sng" dirty="0">
                <a:solidFill>
                  <a:schemeClr val="bg1"/>
                </a:solidFill>
                <a:sym typeface="Wingdings" pitchFamily="2" charset="2"/>
              </a:rPr>
              <a:t/>
            </a:r>
            <a:br>
              <a:rPr lang="en-US" sz="2000" u="sng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N</a:t>
            </a:r>
            <a:r>
              <a:rPr lang="nl-NL" sz="2000" dirty="0" err="1" smtClean="0">
                <a:solidFill>
                  <a:schemeClr val="bg1"/>
                </a:solidFill>
                <a:sym typeface="Wingdings" pitchFamily="2" charset="2"/>
              </a:rPr>
              <a:t>ederlaag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tegen de Japanners in 1905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Probeert invloed op de Balkan te vergroten.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Door gebiedsuitbreidingen ruzie met Turkije, 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Oostenrijk-</a:t>
            </a:r>
            <a:r>
              <a:rPr lang="nl-NL" sz="2000" dirty="0" err="1" smtClean="0">
                <a:solidFill>
                  <a:schemeClr val="bg1"/>
                </a:solidFill>
                <a:sym typeface="Wingdings" pitchFamily="2" charset="2"/>
              </a:rPr>
              <a:t>Hongerije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en Italië</a:t>
            </a:r>
          </a:p>
          <a:p>
            <a:pPr>
              <a:buFont typeface="Arial" charset="0"/>
              <a:buNone/>
            </a:pP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 drie Balkanoorlogen </a:t>
            </a:r>
          </a:p>
          <a:p>
            <a:pPr>
              <a:buFont typeface="Arial" charset="0"/>
              <a:buNone/>
            </a:pPr>
            <a:endParaRPr lang="nl-NL" sz="2000" u="sng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u="sng" dirty="0">
                <a:solidFill>
                  <a:schemeClr val="bg1"/>
                </a:solidFill>
                <a:sym typeface="Wingdings" pitchFamily="2" charset="2"/>
              </a:rPr>
              <a:t>Turkije </a:t>
            </a:r>
          </a:p>
          <a:p>
            <a:pPr>
              <a:buFont typeface="Arial" charset="0"/>
              <a:buNone/>
            </a:pPr>
            <a:endParaRPr lang="nl-NL" sz="2000" i="1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i="1" dirty="0">
                <a:solidFill>
                  <a:schemeClr val="bg1"/>
                </a:solidFill>
                <a:sym typeface="Wingdings" pitchFamily="2" charset="2"/>
              </a:rPr>
              <a:t>“De zieke man van Europa” 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rgbClr val="99FF66"/>
              </a:solidFill>
              <a:sym typeface="Wingdings" pitchFamily="2" charset="2"/>
            </a:endParaRP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Moeizame modernisering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Rijk verliest gebieden (Bulgarije, Roemenië, Servië verloren)</a:t>
            </a:r>
          </a:p>
          <a:p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Opstanden van revolutionaire jonge Turken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5294363" y="292696"/>
            <a:ext cx="4092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000" i="1" dirty="0">
                <a:solidFill>
                  <a:schemeClr val="bg1"/>
                </a:solidFill>
              </a:rPr>
              <a:t>Aanloop naar de Eerste Wereldoorlog</a:t>
            </a:r>
          </a:p>
        </p:txBody>
      </p:sp>
      <p:sp>
        <p:nvSpPr>
          <p:cNvPr id="7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00" y="5196190"/>
            <a:ext cx="1036381" cy="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610100" y="2782006"/>
            <a:ext cx="6915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</a:rPr>
              <a:t>Hoe kwam het tot een </a:t>
            </a:r>
            <a:r>
              <a:rPr lang="nl-NL" sz="2400" u="sng" dirty="0">
                <a:solidFill>
                  <a:schemeClr val="bg1"/>
                </a:solidFill>
              </a:rPr>
              <a:t>wereldoorlog?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endParaRPr lang="nl-NL" sz="2400" dirty="0" smtClean="0">
              <a:solidFill>
                <a:schemeClr val="bg1"/>
              </a:solidFill>
            </a:endParaRPr>
          </a:p>
          <a:p>
            <a:pPr algn="ctr"/>
            <a:r>
              <a:rPr lang="nl-NL" sz="2400" dirty="0" smtClean="0">
                <a:solidFill>
                  <a:schemeClr val="bg1"/>
                </a:solidFill>
              </a:rPr>
              <a:t>Verschillende </a:t>
            </a:r>
            <a:r>
              <a:rPr lang="nl-NL" sz="2400" dirty="0">
                <a:solidFill>
                  <a:schemeClr val="bg1"/>
                </a:solidFill>
              </a:rPr>
              <a:t>oorzaken:</a:t>
            </a:r>
            <a:endParaRPr lang="nl-NL" sz="2400" dirty="0"/>
          </a:p>
        </p:txBody>
      </p:sp>
      <p:sp>
        <p:nvSpPr>
          <p:cNvPr id="7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625" y="5918359"/>
            <a:ext cx="809849" cy="753007"/>
          </a:xfrm>
          <a:prstGeom prst="rect">
            <a:avLst/>
          </a:prstGeom>
        </p:spPr>
      </p:pic>
      <p:pic>
        <p:nvPicPr>
          <p:cNvPr id="9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2835134" y="1167174"/>
            <a:ext cx="8588927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nl-NL" sz="2400" u="sng" dirty="0">
                <a:solidFill>
                  <a:schemeClr val="bg1"/>
                </a:solidFill>
              </a:rPr>
              <a:t>Nationalisme:</a:t>
            </a:r>
            <a:r>
              <a:rPr lang="nl-NL" sz="2400" dirty="0">
                <a:solidFill>
                  <a:schemeClr val="bg1"/>
                </a:solidFill>
              </a:rPr>
              <a:t> trots zijn op je eigen volk en land. </a:t>
            </a: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nl-NL" sz="2400" dirty="0" smtClean="0">
                <a:solidFill>
                  <a:schemeClr val="bg1"/>
                </a:solidFill>
              </a:rPr>
              <a:t>Mijn </a:t>
            </a:r>
            <a:r>
              <a:rPr lang="nl-NL" sz="2400" dirty="0">
                <a:solidFill>
                  <a:schemeClr val="bg1"/>
                </a:solidFill>
              </a:rPr>
              <a:t>land is </a:t>
            </a:r>
            <a:r>
              <a:rPr lang="nl-NL" sz="2400" u="sng" dirty="0">
                <a:solidFill>
                  <a:schemeClr val="bg1"/>
                </a:solidFill>
              </a:rPr>
              <a:t>superieur</a:t>
            </a:r>
            <a:r>
              <a:rPr lang="nl-NL" sz="2400" dirty="0">
                <a:solidFill>
                  <a:schemeClr val="bg1"/>
                </a:solidFill>
              </a:rPr>
              <a:t>, andere landen </a:t>
            </a:r>
            <a:r>
              <a:rPr lang="nl-NL" sz="2400" u="sng" dirty="0">
                <a:solidFill>
                  <a:schemeClr val="bg1"/>
                </a:solidFill>
              </a:rPr>
              <a:t>inferieur.</a:t>
            </a:r>
          </a:p>
          <a:p>
            <a:pPr>
              <a:lnSpc>
                <a:spcPct val="80000"/>
              </a:lnSpc>
            </a:pPr>
            <a:endParaRPr lang="nl-NL" sz="2400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49728" y="452240"/>
            <a:ext cx="477992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u="sng" dirty="0">
                <a:solidFill>
                  <a:schemeClr val="bg1"/>
                </a:solidFill>
              </a:rPr>
              <a:t>Oorzaak 1: Toenemend nationalisme</a:t>
            </a:r>
          </a:p>
        </p:txBody>
      </p:sp>
      <p:sp>
        <p:nvSpPr>
          <p:cNvPr id="6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70" y="2149813"/>
            <a:ext cx="1036381" cy="963639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057345" y="2893620"/>
            <a:ext cx="70723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Nationalisme betekent dat je als land iets moet bewijzen:</a:t>
            </a: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nl-NL" sz="2400" dirty="0" smtClean="0">
                <a:solidFill>
                  <a:schemeClr val="bg1"/>
                </a:solidFill>
              </a:rPr>
              <a:t>	“Wij zijn sterk en machtig”</a:t>
            </a:r>
          </a:p>
          <a:p>
            <a:pPr>
              <a:lnSpc>
                <a:spcPct val="80000"/>
              </a:lnSpc>
            </a:pPr>
            <a:endParaRPr lang="nl-NL" sz="2400" i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i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Soms heeft een land botsend nationalisme. </a:t>
            </a: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nl-NL" sz="2400" dirty="0">
                <a:solidFill>
                  <a:schemeClr val="bg1"/>
                </a:solidFill>
              </a:rPr>
              <a:t>	</a:t>
            </a:r>
            <a:r>
              <a:rPr lang="nl-NL" sz="2400" dirty="0" smtClean="0">
                <a:solidFill>
                  <a:schemeClr val="bg1"/>
                </a:solidFill>
              </a:rPr>
              <a:t>“Wij Bosniërs willen in een eigen land wonen”</a:t>
            </a:r>
            <a:endParaRPr lang="nl-NL" sz="24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members.home.nl/keesdebrouwer/images/eerste_wereldoorlog/inlijvingBosnieHercegovina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275" y="3930114"/>
            <a:ext cx="23812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4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67808" y="1556792"/>
            <a:ext cx="1370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2400" u="sng" dirty="0">
                <a:solidFill>
                  <a:schemeClr val="bg1"/>
                </a:solidFill>
              </a:rPr>
              <a:t>Duitsland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044279" y="2851679"/>
            <a:ext cx="474173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400" dirty="0">
                <a:solidFill>
                  <a:schemeClr val="bg1"/>
                </a:solidFill>
                <a:latin typeface="+mn-lt"/>
              </a:rPr>
              <a:t>Duitsland </a:t>
            </a:r>
            <a:r>
              <a:rPr lang="nl-NL" sz="2400" dirty="0" smtClean="0">
                <a:solidFill>
                  <a:schemeClr val="bg1"/>
                </a:solidFill>
                <a:latin typeface="+mn-lt"/>
              </a:rPr>
              <a:t>was een jong land. Wil serieus worden genomen.</a:t>
            </a:r>
            <a:endParaRPr lang="nl-NL" sz="24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4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400" dirty="0">
                <a:solidFill>
                  <a:schemeClr val="bg1"/>
                </a:solidFill>
                <a:latin typeface="+mn-lt"/>
              </a:rPr>
              <a:t>Wilhelm II bedacht de </a:t>
            </a:r>
            <a:r>
              <a:rPr lang="nl-NL" sz="2400" dirty="0" smtClean="0">
                <a:solidFill>
                  <a:schemeClr val="bg1"/>
                </a:solidFill>
                <a:latin typeface="+mn-lt"/>
              </a:rPr>
              <a:t>zogenaamde </a:t>
            </a:r>
            <a:r>
              <a:rPr lang="nl-NL" sz="2400" u="sng" dirty="0">
                <a:solidFill>
                  <a:schemeClr val="bg1"/>
                </a:solidFill>
                <a:latin typeface="+mn-lt"/>
              </a:rPr>
              <a:t>“</a:t>
            </a:r>
            <a:r>
              <a:rPr lang="nl-NL" sz="2400" u="sng" dirty="0" err="1">
                <a:solidFill>
                  <a:schemeClr val="bg1"/>
                </a:solidFill>
                <a:latin typeface="+mn-lt"/>
              </a:rPr>
              <a:t>Weltpolitik</a:t>
            </a:r>
            <a:r>
              <a:rPr lang="nl-NL" sz="2400" u="sng" dirty="0" smtClean="0">
                <a:solidFill>
                  <a:schemeClr val="bg1"/>
                </a:solidFill>
                <a:latin typeface="+mn-lt"/>
              </a:rPr>
              <a:t>”:</a:t>
            </a:r>
            <a:r>
              <a:rPr lang="nl-NL" sz="2400" dirty="0" smtClean="0">
                <a:solidFill>
                  <a:schemeClr val="bg1"/>
                </a:solidFill>
                <a:latin typeface="+mn-lt"/>
              </a:rPr>
              <a:t> De Duitsers moeten overheersen in de wereld</a:t>
            </a:r>
            <a:endParaRPr lang="nl-NL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68483" y="836712"/>
            <a:ext cx="3744416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u="sng" dirty="0">
                <a:solidFill>
                  <a:schemeClr val="bg1"/>
                </a:solidFill>
              </a:rPr>
              <a:t>Oorzaak 1: Toenemend nationalisme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44</a:t>
            </a:fld>
            <a:endParaRPr lang="nl-NL"/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44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4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1.bp.blogspot.com/-Mq1TkslfOzo/T47tpO2o_UI/AAAAAAAAAPY/D47Huzjdyeo/s1600/kaiser-wilhel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40" y="1787624"/>
            <a:ext cx="26955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11824" y="0"/>
            <a:ext cx="5670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ColonialAfrica_19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0691" y="3429000"/>
            <a:ext cx="3052901" cy="31314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921330" y="1844824"/>
            <a:ext cx="747226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</a:rPr>
              <a:t>Duitsland wilde ook koloniën in Azië en Afrika. Hierdoor kwam het land in conflict met de koloniale grootmacht van die tijd: Engeland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68483" y="836712"/>
            <a:ext cx="3744416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u="sng" dirty="0">
                <a:solidFill>
                  <a:schemeClr val="bg1"/>
                </a:solidFill>
              </a:rPr>
              <a:t>Oorzaak 2: Het moderne imperialisme</a:t>
            </a:r>
          </a:p>
        </p:txBody>
      </p:sp>
      <p:pic>
        <p:nvPicPr>
          <p:cNvPr id="10" name="Picture 7" descr="Bestand:China imperialism cartoo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35" y="3336092"/>
            <a:ext cx="2427619" cy="326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432" y="2853315"/>
            <a:ext cx="809849" cy="753007"/>
          </a:xfrm>
          <a:prstGeom prst="rect">
            <a:avLst/>
          </a:prstGeom>
        </p:spPr>
      </p:pic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9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11824" y="0"/>
            <a:ext cx="5670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99584" y="346856"/>
            <a:ext cx="3744416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u="sng" dirty="0">
                <a:solidFill>
                  <a:schemeClr val="bg1"/>
                </a:solidFill>
              </a:rPr>
              <a:t>Oorzaak 2: Het moderne imperialisme</a:t>
            </a:r>
          </a:p>
        </p:txBody>
      </p:sp>
      <p:pic>
        <p:nvPicPr>
          <p:cNvPr id="10" name="Picture 7" descr="Bestand:China imperialism carto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015" y="1188439"/>
            <a:ext cx="4211944" cy="566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11824" y="0"/>
            <a:ext cx="56704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99584" y="346856"/>
            <a:ext cx="3744416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u="sng" dirty="0">
                <a:solidFill>
                  <a:schemeClr val="bg1"/>
                </a:solidFill>
              </a:rPr>
              <a:t>Oorzaak 2: Het moderne imperialisme</a:t>
            </a:r>
          </a:p>
        </p:txBody>
      </p:sp>
      <p:sp>
        <p:nvSpPr>
          <p:cNvPr id="11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lonialAfrica_19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1824" y="1287602"/>
            <a:ext cx="5297614" cy="54338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266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949959" y="0"/>
            <a:ext cx="63037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2802578" y="1484784"/>
            <a:ext cx="7451086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nl-NL" sz="2800" dirty="0">
                <a:solidFill>
                  <a:schemeClr val="bg1"/>
                </a:solidFill>
              </a:rPr>
              <a:t>Engeland was een militaire grootmacht. Vooral op zee.</a:t>
            </a: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800" dirty="0" smtClean="0">
                <a:solidFill>
                  <a:schemeClr val="bg1"/>
                </a:solidFill>
              </a:rPr>
              <a:t>Duitsland wilde een groter leger dan de Engelsen.</a:t>
            </a:r>
          </a:p>
          <a:p>
            <a:pPr marL="0" indent="0">
              <a:lnSpc>
                <a:spcPct val="80000"/>
              </a:lnSpc>
              <a:buNone/>
            </a:pPr>
            <a:endParaRPr lang="nl-NL" sz="2800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2286000" lvl="5" indent="0">
              <a:lnSpc>
                <a:spcPct val="80000"/>
              </a:lnSpc>
              <a:buNone/>
            </a:pPr>
            <a:r>
              <a:rPr lang="nl-NL" sz="2800" i="1" dirty="0" smtClean="0">
                <a:solidFill>
                  <a:schemeClr val="bg1"/>
                </a:solidFill>
              </a:rPr>
              <a:t>De </a:t>
            </a:r>
            <a:r>
              <a:rPr lang="nl-NL" sz="2800" i="1" dirty="0">
                <a:solidFill>
                  <a:schemeClr val="bg1"/>
                </a:solidFill>
              </a:rPr>
              <a:t>eerste Engelse </a:t>
            </a:r>
            <a:r>
              <a:rPr lang="nl-NL" sz="2800" i="1" dirty="0" err="1">
                <a:solidFill>
                  <a:schemeClr val="bg1"/>
                </a:solidFill>
              </a:rPr>
              <a:t>Dreadnought</a:t>
            </a:r>
            <a:endParaRPr lang="nl-NL" sz="2800" i="1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954217" y="664926"/>
            <a:ext cx="525658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u="sng" dirty="0">
                <a:solidFill>
                  <a:schemeClr val="bg1"/>
                </a:solidFill>
              </a:rPr>
              <a:t>Oorzaak 3: De Engels-Duitse wapenwedloop</a:t>
            </a:r>
          </a:p>
        </p:txBody>
      </p:sp>
      <p:pic>
        <p:nvPicPr>
          <p:cNvPr id="10242" name="Picture 2" descr="File:HMS Dreadnought 1906 H61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20" y="3134490"/>
            <a:ext cx="4401336" cy="3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56" y="2908481"/>
            <a:ext cx="809849" cy="753007"/>
          </a:xfrm>
          <a:prstGeom prst="rect">
            <a:avLst/>
          </a:prstGeom>
        </p:spPr>
      </p:pic>
      <p:pic>
        <p:nvPicPr>
          <p:cNvPr id="12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2802578" y="3476008"/>
            <a:ext cx="3147993" cy="1824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nl-NL" sz="2800" u="sng" dirty="0">
                <a:solidFill>
                  <a:schemeClr val="bg1"/>
                </a:solidFill>
              </a:rPr>
              <a:t>Wapenwedloop:</a:t>
            </a:r>
          </a:p>
          <a:p>
            <a:pPr>
              <a:lnSpc>
                <a:spcPct val="80000"/>
              </a:lnSpc>
            </a:pPr>
            <a:r>
              <a:rPr lang="nl-NL" sz="2800" dirty="0">
                <a:solidFill>
                  <a:schemeClr val="bg1"/>
                </a:solidFill>
              </a:rPr>
              <a:t>Landen proberen telkens betere wapens dan de ander te hebben</a:t>
            </a:r>
          </a:p>
        </p:txBody>
      </p:sp>
    </p:spTree>
    <p:extLst>
      <p:ext uri="{BB962C8B-B14F-4D97-AF65-F5344CB8AC3E}">
        <p14:creationId xmlns:p14="http://schemas.microsoft.com/office/powerpoint/2010/main" val="1812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69440" y="274636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800px-WWIchartX_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1459" y="3130408"/>
            <a:ext cx="5712328" cy="37275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933536" y="641254"/>
            <a:ext cx="525658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bg1"/>
                </a:solidFill>
              </a:rPr>
              <a:t>Oorzaak 4: Bondgenootschappen</a:t>
            </a:r>
          </a:p>
        </p:txBody>
      </p:sp>
      <p:sp>
        <p:nvSpPr>
          <p:cNvPr id="8" name="Rechthoek 7"/>
          <p:cNvSpPr/>
          <p:nvPr/>
        </p:nvSpPr>
        <p:spPr>
          <a:xfrm>
            <a:off x="2838203" y="1464017"/>
            <a:ext cx="65008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u="sng" dirty="0">
                <a:solidFill>
                  <a:schemeClr val="bg1"/>
                </a:solidFill>
              </a:rPr>
              <a:t>Triple Alliantie (</a:t>
            </a:r>
            <a:r>
              <a:rPr lang="nl-NL" sz="2400" i="1" u="sng" dirty="0" err="1">
                <a:solidFill>
                  <a:schemeClr val="bg1"/>
                </a:solidFill>
              </a:rPr>
              <a:t>driebond</a:t>
            </a:r>
            <a:r>
              <a:rPr lang="nl-NL" sz="2400" u="sng" dirty="0">
                <a:solidFill>
                  <a:schemeClr val="bg1"/>
                </a:solidFill>
              </a:rPr>
              <a:t>) </a:t>
            </a:r>
            <a:r>
              <a:rPr lang="nl-NL" sz="2400" dirty="0">
                <a:solidFill>
                  <a:schemeClr val="bg1"/>
                </a:solidFill>
              </a:rPr>
              <a:t>– 1882 (DU, O-H, IT)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Frans-Russische Alliantie -  1894 (FR-RU)</a:t>
            </a:r>
          </a:p>
          <a:p>
            <a:r>
              <a:rPr lang="nl-NL" sz="2400" dirty="0">
                <a:solidFill>
                  <a:schemeClr val="bg1"/>
                </a:solidFill>
              </a:rPr>
              <a:t>Entente </a:t>
            </a:r>
            <a:r>
              <a:rPr lang="nl-NL" sz="2400" dirty="0" err="1">
                <a:solidFill>
                  <a:schemeClr val="bg1"/>
                </a:solidFill>
              </a:rPr>
              <a:t>Cordial</a:t>
            </a:r>
            <a:r>
              <a:rPr lang="nl-NL" sz="2400" dirty="0">
                <a:solidFill>
                  <a:schemeClr val="bg1"/>
                </a:solidFill>
              </a:rPr>
              <a:t> – 1904 (GB – FR)  </a:t>
            </a:r>
          </a:p>
        </p:txBody>
      </p:sp>
      <p:sp>
        <p:nvSpPr>
          <p:cNvPr id="9" name="Rechteraccolade 8"/>
          <p:cNvSpPr/>
          <p:nvPr/>
        </p:nvSpPr>
        <p:spPr>
          <a:xfrm>
            <a:off x="8056244" y="2340966"/>
            <a:ext cx="500063" cy="571500"/>
          </a:xfrm>
          <a:prstGeom prst="rightBrace">
            <a:avLst>
              <a:gd name="adj1" fmla="val 4676"/>
              <a:gd name="adj2" fmla="val 50000"/>
            </a:avLst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0" name="Tekstvak 9"/>
          <p:cNvSpPr txBox="1"/>
          <p:nvPr/>
        </p:nvSpPr>
        <p:spPr>
          <a:xfrm>
            <a:off x="8837294" y="2026551"/>
            <a:ext cx="2144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400" u="sng" dirty="0">
                <a:solidFill>
                  <a:schemeClr val="bg1"/>
                </a:solidFill>
              </a:rPr>
              <a:t>Triple Entente </a:t>
            </a:r>
            <a:r>
              <a:rPr lang="nl-NL" sz="2400" dirty="0">
                <a:solidFill>
                  <a:schemeClr val="bg1"/>
                </a:solidFill>
              </a:rPr>
              <a:t>– 1907 (GB, FR, RU)</a:t>
            </a:r>
          </a:p>
        </p:txBody>
      </p:sp>
      <p:sp>
        <p:nvSpPr>
          <p:cNvPr id="11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49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2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56" y="2908481"/>
            <a:ext cx="809849" cy="753007"/>
          </a:xfrm>
          <a:prstGeom prst="rect">
            <a:avLst/>
          </a:prstGeom>
        </p:spPr>
      </p:pic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837294" y="6291433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9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537259" y="569057"/>
            <a:ext cx="53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Hoe kwam de Tsaar aan zijn macht?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55949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Drie zuilen: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Russisch Orthodoxe Kerk</a:t>
            </a:r>
          </a:p>
          <a:p>
            <a:pPr lvl="2"/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Orthodox: een soort Christendom dat in Oost-Europa veel wordt gelooft.</a:t>
            </a:r>
          </a:p>
          <a:p>
            <a:pPr lvl="2"/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lvl="2"/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De Tsaren beschermden de kerk en betaalden de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geestelijken.</a:t>
            </a: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33" y="4429553"/>
            <a:ext cx="1036381" cy="963639"/>
          </a:xfrm>
          <a:prstGeom prst="rect">
            <a:avLst/>
          </a:prstGeom>
        </p:spPr>
      </p:pic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upload.wikimedia.org/wikipedia/commons/e/ec/St_Basils_Cathedral-500p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372484"/>
            <a:ext cx="3342514" cy="42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8866581" y="5664203"/>
            <a:ext cx="7184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dirty="0" err="1">
                <a:solidFill>
                  <a:schemeClr val="bg1"/>
                </a:solidFill>
                <a:sym typeface="Wingdings" pitchFamily="2" charset="2"/>
              </a:rPr>
              <a:t>Pokrovkathedraal</a:t>
            </a:r>
            <a:r>
              <a:rPr lang="nl-NL" sz="2000" dirty="0">
                <a:solidFill>
                  <a:schemeClr val="bg1"/>
                </a:solidFill>
                <a:sym typeface="Wingdings" pitchFamily="2" charset="2"/>
              </a:rPr>
              <a:t> in Moskou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92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933537" y="608267"/>
            <a:ext cx="525658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bg1"/>
                </a:solidFill>
              </a:rPr>
              <a:t>Oorzaak 5: Militarisme</a:t>
            </a:r>
            <a:br>
              <a:rPr lang="nl-NL" sz="2800" dirty="0">
                <a:solidFill>
                  <a:schemeClr val="bg1"/>
                </a:solidFill>
              </a:rPr>
            </a:b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277590" y="1037636"/>
            <a:ext cx="80395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Militarisme:</a:t>
            </a:r>
            <a:r>
              <a:rPr lang="nl-NL" sz="2000" dirty="0">
                <a:solidFill>
                  <a:schemeClr val="bg1"/>
                </a:solidFill>
              </a:rPr>
              <a:t> Overdreven </a:t>
            </a:r>
            <a:r>
              <a:rPr lang="nl-NL" sz="2000" dirty="0" smtClean="0">
                <a:solidFill>
                  <a:schemeClr val="bg1"/>
                </a:solidFill>
              </a:rPr>
              <a:t>liefde </a:t>
            </a:r>
            <a:r>
              <a:rPr lang="nl-NL" sz="2000" dirty="0">
                <a:solidFill>
                  <a:schemeClr val="bg1"/>
                </a:solidFill>
              </a:rPr>
              <a:t>voor </a:t>
            </a:r>
            <a:r>
              <a:rPr lang="nl-NL" sz="2000" dirty="0" smtClean="0">
                <a:solidFill>
                  <a:schemeClr val="bg1"/>
                </a:solidFill>
              </a:rPr>
              <a:t>het leger en oorlog.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Gevolg: In </a:t>
            </a:r>
            <a:r>
              <a:rPr lang="nl-NL" sz="2000" dirty="0">
                <a:solidFill>
                  <a:schemeClr val="bg1"/>
                </a:solidFill>
              </a:rPr>
              <a:t>veel landen lagen er al militaire plannen klaar voor eventuele oorlogen.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Bijvoorbeeld:</a:t>
            </a:r>
            <a:r>
              <a:rPr lang="nl-NL" sz="2000" dirty="0">
                <a:solidFill>
                  <a:schemeClr val="bg1"/>
                </a:solidFill>
              </a:rPr>
              <a:t> het Duitse </a:t>
            </a:r>
            <a:r>
              <a:rPr lang="nl-NL" sz="2000" u="sng" dirty="0">
                <a:solidFill>
                  <a:schemeClr val="bg1"/>
                </a:solidFill>
              </a:rPr>
              <a:t>Von </a:t>
            </a:r>
            <a:r>
              <a:rPr lang="nl-NL" sz="2000" u="sng" dirty="0" err="1">
                <a:solidFill>
                  <a:schemeClr val="bg1"/>
                </a:solidFill>
              </a:rPr>
              <a:t>Schlieffenplan</a:t>
            </a:r>
            <a:r>
              <a:rPr lang="nl-NL" sz="2000" u="sng" dirty="0">
                <a:solidFill>
                  <a:schemeClr val="bg1"/>
                </a:solidFill>
              </a:rPr>
              <a:t> </a:t>
            </a:r>
            <a:r>
              <a:rPr lang="nl-NL" sz="2000" dirty="0">
                <a:solidFill>
                  <a:schemeClr val="bg1"/>
                </a:solidFill>
              </a:rPr>
              <a:t>(ontworpen tussen 1894 en 1905).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Schlieffen Plan fr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37" y="3016002"/>
            <a:ext cx="4780062" cy="37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561" y="2839174"/>
            <a:ext cx="809849" cy="753007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277590" y="4021550"/>
            <a:ext cx="1389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Maar ook in andere landen lagen plannen klaar.</a:t>
            </a:r>
          </a:p>
        </p:txBody>
      </p:sp>
    </p:spTree>
    <p:extLst>
      <p:ext uri="{BB962C8B-B14F-4D97-AF65-F5344CB8AC3E}">
        <p14:creationId xmlns:p14="http://schemas.microsoft.com/office/powerpoint/2010/main" val="9618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9144000" y="1018586"/>
            <a:ext cx="24193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Het Von-</a:t>
            </a:r>
            <a:r>
              <a:rPr lang="nl-NL" sz="2000" u="sng" dirty="0" err="1" smtClean="0">
                <a:solidFill>
                  <a:schemeClr val="bg1"/>
                </a:solidFill>
              </a:rPr>
              <a:t>Schlieffen</a:t>
            </a:r>
            <a:r>
              <a:rPr lang="nl-NL" sz="2000" u="sng" dirty="0" smtClean="0">
                <a:solidFill>
                  <a:schemeClr val="bg1"/>
                </a:solidFill>
              </a:rPr>
              <a:t> plan: </a:t>
            </a:r>
            <a:r>
              <a:rPr lang="nl-NL" sz="2000" dirty="0" smtClean="0">
                <a:solidFill>
                  <a:schemeClr val="bg1"/>
                </a:solidFill>
              </a:rPr>
              <a:t>Duitsland gaat niet direct naar Frankrijk maar via België. Hierdoor worden de Fransen op een onverwachte plek aangevallen.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Schlieffen Plan fr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2969" cy="697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277590" y="4021550"/>
            <a:ext cx="1389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Maar ook in andere landen lagen plannen klaar.</a:t>
            </a:r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77200" y="6291433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452" y="326854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639616" y="176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834378" y="1046264"/>
            <a:ext cx="8459055" cy="5229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400" dirty="0">
                <a:solidFill>
                  <a:schemeClr val="bg1"/>
                </a:solidFill>
              </a:rPr>
              <a:t>In de Keizerrijken Oostenrijk-Hongarije, Rusland en </a:t>
            </a:r>
            <a:r>
              <a:rPr lang="nl-NL" sz="2400" dirty="0" err="1">
                <a:solidFill>
                  <a:schemeClr val="bg1"/>
                </a:solidFill>
              </a:rPr>
              <a:t>Duitlsand</a:t>
            </a:r>
            <a:r>
              <a:rPr lang="nl-NL" sz="2400" dirty="0">
                <a:solidFill>
                  <a:schemeClr val="bg1"/>
                </a:solidFill>
              </a:rPr>
              <a:t>  speelden het leger en de Generale Staven (legerleiding) een hele grote rol op politiek gebied. 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400" dirty="0">
                <a:solidFill>
                  <a:schemeClr val="bg1"/>
                </a:solidFill>
              </a:rPr>
              <a:t>De keizers waren dol op militair vertoon (</a:t>
            </a:r>
            <a:r>
              <a:rPr lang="nl-NL" sz="2400" dirty="0" err="1">
                <a:solidFill>
                  <a:schemeClr val="bg1"/>
                </a:solidFill>
              </a:rPr>
              <a:t>parade’s</a:t>
            </a:r>
            <a:r>
              <a:rPr lang="nl-NL" sz="2400" dirty="0">
                <a:solidFill>
                  <a:schemeClr val="bg1"/>
                </a:solidFill>
              </a:rPr>
              <a:t>, oefeningen)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Frans-Jozef </a:t>
            </a:r>
            <a:r>
              <a:rPr lang="nl-NL" sz="2400" dirty="0">
                <a:solidFill>
                  <a:schemeClr val="bg1"/>
                </a:solidFill>
              </a:rPr>
              <a:t>I (O-H)            </a:t>
            </a:r>
            <a:r>
              <a:rPr lang="nl-NL" sz="2400" dirty="0" smtClean="0">
                <a:solidFill>
                  <a:schemeClr val="bg1"/>
                </a:solidFill>
              </a:rPr>
              <a:t>…            (</a:t>
            </a:r>
            <a:r>
              <a:rPr lang="nl-NL" sz="2400" dirty="0">
                <a:solidFill>
                  <a:schemeClr val="bg1"/>
                </a:solidFill>
              </a:rPr>
              <a:t>RU)               Wilhelm II (DU)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nl-NL" sz="2400" i="1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826659" y="387422"/>
            <a:ext cx="525658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Oorzaak 5: Militarisme</a:t>
            </a:r>
            <a:br>
              <a:rPr lang="nl-NL" sz="2000" dirty="0">
                <a:solidFill>
                  <a:schemeClr val="bg1"/>
                </a:solidFill>
              </a:rPr>
            </a:b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9" name="Afbeelding 8" descr="Beschrijving: Beschrijving: Beschrijving: http://www.masterandmargarita.eu/images/09context/nicholasII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50" y="3483816"/>
            <a:ext cx="2279600" cy="279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 descr="Beschrijving: Beschrijving: Beschrijving: Frans Jozef I van Oostenrijk in 1914">
            <a:hlinkClick r:id="rId3" tooltip="&quot;Frans Jozef I van Oostenrijk in 1914&quot;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32" y="3421308"/>
            <a:ext cx="2035568" cy="285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 descr="Beschrijving: Beschrijving: Beschrijving: http://upload.wikimedia.org/wikipedia/commons/thumb/7/76/Keisari_vihelm_II.jpg/170px-Keisari_vihelm_II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4" y="3546325"/>
            <a:ext cx="1997242" cy="28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3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7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111835" y="127996"/>
            <a:ext cx="64541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>
                <a:solidFill>
                  <a:schemeClr val="bg1"/>
                </a:solidFill>
              </a:rPr>
              <a:t>De aanleiding voor het uitbreken van de oorlog: </a:t>
            </a:r>
            <a:br>
              <a:rPr lang="nl-NL" sz="2400" dirty="0">
                <a:solidFill>
                  <a:schemeClr val="bg1"/>
                </a:solidFill>
              </a:rPr>
            </a:br>
            <a:r>
              <a:rPr lang="nl-NL" sz="2400" u="sng" dirty="0">
                <a:solidFill>
                  <a:schemeClr val="bg1"/>
                </a:solidFill>
              </a:rPr>
              <a:t>28 juni 1914</a:t>
            </a:r>
          </a:p>
        </p:txBody>
      </p:sp>
      <p:pic>
        <p:nvPicPr>
          <p:cNvPr id="5" name="Picture 4" descr="sarajevo28juillet191_86728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3592" y="1270996"/>
            <a:ext cx="7452320" cy="4542151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650839" y="5890479"/>
            <a:ext cx="6915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400" dirty="0">
                <a:solidFill>
                  <a:schemeClr val="bg1"/>
                </a:solidFill>
              </a:rPr>
              <a:t>De moord op de Oostenrijkse troonopvolger </a:t>
            </a:r>
            <a:r>
              <a:rPr lang="nl-NL" sz="2400" u="sng" dirty="0">
                <a:solidFill>
                  <a:schemeClr val="bg1"/>
                </a:solidFill>
              </a:rPr>
              <a:t>Franz </a:t>
            </a:r>
            <a:r>
              <a:rPr lang="nl-NL" sz="2400" u="sng" dirty="0" err="1">
                <a:solidFill>
                  <a:schemeClr val="bg1"/>
                </a:solidFill>
              </a:rPr>
              <a:t>Ferdinand</a:t>
            </a:r>
            <a:r>
              <a:rPr lang="nl-NL" sz="2400" dirty="0">
                <a:solidFill>
                  <a:schemeClr val="bg1"/>
                </a:solidFill>
              </a:rPr>
              <a:t> door </a:t>
            </a:r>
            <a:r>
              <a:rPr lang="nl-NL" sz="2400" u="sng" dirty="0" err="1">
                <a:solidFill>
                  <a:schemeClr val="bg1"/>
                </a:solidFill>
              </a:rPr>
              <a:t>Gavrilo</a:t>
            </a:r>
            <a:r>
              <a:rPr lang="nl-NL" sz="2400" u="sng" dirty="0">
                <a:solidFill>
                  <a:schemeClr val="bg1"/>
                </a:solidFill>
              </a:rPr>
              <a:t> </a:t>
            </a:r>
            <a:r>
              <a:rPr lang="nl-NL" sz="2400" u="sng" dirty="0" err="1">
                <a:solidFill>
                  <a:schemeClr val="bg1"/>
                </a:solidFill>
              </a:rPr>
              <a:t>Princip</a:t>
            </a:r>
            <a:r>
              <a:rPr lang="nl-NL" sz="24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28" y="616240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639616" y="176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834378" y="1046264"/>
            <a:ext cx="8459055" cy="5229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De aanslag zet spanningen op scherp: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Principe en zijn medestanders waren </a:t>
            </a:r>
            <a:r>
              <a:rPr lang="nl-NL" sz="2400" dirty="0">
                <a:solidFill>
                  <a:schemeClr val="bg1"/>
                </a:solidFill>
              </a:rPr>
              <a:t>S</a:t>
            </a:r>
            <a:r>
              <a:rPr lang="nl-NL" sz="2400" dirty="0" smtClean="0">
                <a:solidFill>
                  <a:schemeClr val="bg1"/>
                </a:solidFill>
              </a:rPr>
              <a:t>ervische nationalisten.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nl-NL" sz="2400" dirty="0" smtClean="0">
                <a:solidFill>
                  <a:schemeClr val="bg1"/>
                </a:solidFill>
              </a:rPr>
              <a:t>O-H wil dat deze mensen na de aanslag worden opgepakt.</a:t>
            </a: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nl-NL" sz="2400" i="1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826659" y="387422"/>
            <a:ext cx="5256583" cy="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Oorzaak 5: Militarisme</a:t>
            </a:r>
            <a:br>
              <a:rPr lang="nl-NL" sz="2000" dirty="0">
                <a:solidFill>
                  <a:schemeClr val="bg1"/>
                </a:solidFill>
              </a:rPr>
            </a:b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13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http://www.blogcdn.com/slideshows/images/slides/271/878/1/S2718781/slug/l/the-police-arresting-gavrilo-princip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59" y="3190524"/>
            <a:ext cx="3512591" cy="35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80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11824" y="1"/>
            <a:ext cx="5670401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bg1"/>
                </a:solidFill>
              </a:rPr>
              <a:t>Het ‘sneeuwbaleffect’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933700" y="1071564"/>
            <a:ext cx="8572500" cy="5214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6 juli</a:t>
            </a:r>
            <a:r>
              <a:rPr lang="nl-NL" sz="2400" dirty="0">
                <a:solidFill>
                  <a:schemeClr val="bg1"/>
                </a:solidFill>
              </a:rPr>
              <a:t>: Berlijn geeft </a:t>
            </a:r>
            <a:r>
              <a:rPr lang="nl-NL" sz="2400" dirty="0" smtClean="0">
                <a:solidFill>
                  <a:schemeClr val="bg1"/>
                </a:solidFill>
              </a:rPr>
              <a:t>O-H </a:t>
            </a:r>
            <a:r>
              <a:rPr lang="nl-NL" sz="2400" dirty="0">
                <a:solidFill>
                  <a:schemeClr val="bg1"/>
                </a:solidFill>
              </a:rPr>
              <a:t>een </a:t>
            </a:r>
            <a:r>
              <a:rPr lang="nl-NL" sz="2400" u="sng" dirty="0">
                <a:solidFill>
                  <a:schemeClr val="bg1"/>
                </a:solidFill>
              </a:rPr>
              <a:t>Blanco Cheque</a:t>
            </a:r>
            <a:r>
              <a:rPr lang="nl-NL" sz="2400" dirty="0">
                <a:solidFill>
                  <a:schemeClr val="bg1"/>
                </a:solidFill>
              </a:rPr>
              <a:t>: Duitsland zal </a:t>
            </a:r>
            <a:r>
              <a:rPr lang="nl-NL" sz="2400" dirty="0" smtClean="0">
                <a:solidFill>
                  <a:schemeClr val="bg1"/>
                </a:solidFill>
              </a:rPr>
              <a:t>O-H </a:t>
            </a:r>
            <a:r>
              <a:rPr lang="nl-NL" sz="2400" dirty="0">
                <a:solidFill>
                  <a:schemeClr val="bg1"/>
                </a:solidFill>
              </a:rPr>
              <a:t>steunen in het geval dat Rusland, O-H de oorlog verklaart.</a:t>
            </a:r>
          </a:p>
          <a:p>
            <a:pPr>
              <a:lnSpc>
                <a:spcPct val="5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23 juli</a:t>
            </a:r>
            <a:r>
              <a:rPr lang="nl-NL" sz="2400" dirty="0">
                <a:solidFill>
                  <a:schemeClr val="bg1"/>
                </a:solidFill>
              </a:rPr>
              <a:t>: Juli-Ultimatum: Servië moet Oostenrijkse </a:t>
            </a:r>
            <a:r>
              <a:rPr lang="nl-NL" sz="2400" dirty="0" err="1">
                <a:solidFill>
                  <a:schemeClr val="bg1"/>
                </a:solidFill>
              </a:rPr>
              <a:t>politie-agenten</a:t>
            </a:r>
            <a:r>
              <a:rPr lang="nl-NL" sz="2400" dirty="0">
                <a:solidFill>
                  <a:schemeClr val="bg1"/>
                </a:solidFill>
              </a:rPr>
              <a:t> toelaten om de moord op Franz </a:t>
            </a:r>
            <a:r>
              <a:rPr lang="nl-NL" sz="2400" dirty="0" err="1">
                <a:solidFill>
                  <a:schemeClr val="bg1"/>
                </a:solidFill>
              </a:rPr>
              <a:t>Ferdinand</a:t>
            </a:r>
            <a:r>
              <a:rPr lang="nl-NL" sz="2400" dirty="0">
                <a:solidFill>
                  <a:schemeClr val="bg1"/>
                </a:solidFill>
              </a:rPr>
              <a:t> en de Servische rol hierin te onderzoeken. Servië weigert dit en begint een gedeeltelijke mobilisatie, ook Oostenrijk mobiliseert.</a:t>
            </a:r>
          </a:p>
          <a:p>
            <a:pPr>
              <a:lnSpc>
                <a:spcPct val="5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25 juli</a:t>
            </a:r>
            <a:r>
              <a:rPr lang="nl-NL" sz="2400" dirty="0">
                <a:solidFill>
                  <a:schemeClr val="bg1"/>
                </a:solidFill>
              </a:rPr>
              <a:t>: Rusland besluit Servië militair te steunen. Diplomatieke stappen mislukken.</a:t>
            </a:r>
          </a:p>
          <a:p>
            <a:pPr>
              <a:lnSpc>
                <a:spcPct val="50000"/>
              </a:lnSpc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28 juli</a:t>
            </a:r>
            <a:r>
              <a:rPr lang="nl-NL" sz="2400" dirty="0">
                <a:solidFill>
                  <a:schemeClr val="bg1"/>
                </a:solidFill>
              </a:rPr>
              <a:t>: Oostenrijk verklaart de oorlog aan Servië.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30 juli</a:t>
            </a:r>
            <a:r>
              <a:rPr lang="nl-NL" sz="2400" dirty="0">
                <a:solidFill>
                  <a:schemeClr val="bg1"/>
                </a:solidFill>
              </a:rPr>
              <a:t>: Algehele mobilisatie Oostenrijk-Hongarije. Hierna besloot Rusland tot de algehele mobilisatie. </a:t>
            </a:r>
          </a:p>
        </p:txBody>
      </p:sp>
      <p:sp>
        <p:nvSpPr>
          <p:cNvPr id="7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1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09900" y="1143000"/>
            <a:ext cx="8324850" cy="514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1 augustus</a:t>
            </a:r>
            <a:r>
              <a:rPr lang="nl-NL" sz="2400" dirty="0">
                <a:solidFill>
                  <a:schemeClr val="bg1"/>
                </a:solidFill>
              </a:rPr>
              <a:t>: Duitsland verklaart de oorlog aan Rusland.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3 augustus</a:t>
            </a:r>
            <a:r>
              <a:rPr lang="nl-NL" sz="2400" dirty="0">
                <a:solidFill>
                  <a:schemeClr val="bg1"/>
                </a:solidFill>
              </a:rPr>
              <a:t>: Frankrijk mobiliseert. Duitsland verklaart Frankrijk de oorlog. Het </a:t>
            </a:r>
            <a:r>
              <a:rPr lang="nl-NL" sz="2400" u="sng" dirty="0">
                <a:solidFill>
                  <a:schemeClr val="bg1"/>
                </a:solidFill>
              </a:rPr>
              <a:t>Von </a:t>
            </a:r>
            <a:r>
              <a:rPr lang="nl-NL" sz="2400" u="sng" dirty="0" err="1">
                <a:solidFill>
                  <a:schemeClr val="bg1"/>
                </a:solidFill>
              </a:rPr>
              <a:t>Schlieffenplan</a:t>
            </a:r>
            <a:r>
              <a:rPr lang="nl-NL" sz="2400" u="sng" dirty="0">
                <a:solidFill>
                  <a:schemeClr val="bg1"/>
                </a:solidFill>
              </a:rPr>
              <a:t> </a:t>
            </a:r>
            <a:r>
              <a:rPr lang="nl-NL" sz="2400" dirty="0">
                <a:solidFill>
                  <a:schemeClr val="bg1"/>
                </a:solidFill>
              </a:rPr>
              <a:t>treedt in werking.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u="sng" dirty="0">
                <a:solidFill>
                  <a:schemeClr val="bg1"/>
                </a:solidFill>
              </a:rPr>
              <a:t>4 augustus</a:t>
            </a:r>
            <a:r>
              <a:rPr lang="nl-NL" sz="2400" dirty="0">
                <a:solidFill>
                  <a:schemeClr val="bg1"/>
                </a:solidFill>
              </a:rPr>
              <a:t>: Duitsland trekt België binnen, na een Belgische weigering op het verzoek van Duitsland om de Duitse troepen vrije doortocht te verlenen.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nl-NL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nl-NL" sz="2400" dirty="0">
                <a:solidFill>
                  <a:schemeClr val="bg1"/>
                </a:solidFill>
              </a:rPr>
              <a:t>Engeland verklaart hierop Duitsland de oorlog, omdat België al sinds 1830 neutraal was en Engeland zou ingrijpen als die neutraliteit werd gebroken.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11824" y="1"/>
            <a:ext cx="5670401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bg1"/>
                </a:solidFill>
              </a:rPr>
              <a:t>Het ‘sneeuwbaleffect’ </a:t>
            </a:r>
          </a:p>
        </p:txBody>
      </p:sp>
      <p:sp>
        <p:nvSpPr>
          <p:cNvPr id="8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55414"/>
          <a:stretch/>
        </p:blipFill>
        <p:spPr bwMode="auto">
          <a:xfrm>
            <a:off x="0" y="0"/>
            <a:ext cx="2600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7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http://upload.wikimedia.org/wikipedia/commons/e/e4/World_War_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667"/>
            <a:ext cx="12206376" cy="564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57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6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58</a:t>
            </a:fld>
            <a:endParaRPr lang="nl-NL"/>
          </a:p>
        </p:txBody>
      </p:sp>
      <p:sp>
        <p:nvSpPr>
          <p:cNvPr id="7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58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upload.wikimedia.org/wikipedia/commons/f/f5/Royal_Irish_Rifles_ration_party_Somme_July_1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-198"/>
          <a:stretch/>
        </p:blipFill>
        <p:spPr bwMode="auto">
          <a:xfrm>
            <a:off x="890649" y="0"/>
            <a:ext cx="9737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39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511824" y="404664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bg1"/>
                </a:solidFill>
              </a:rPr>
              <a:t>Verloop van de Oorlog</a:t>
            </a:r>
          </a:p>
        </p:txBody>
      </p:sp>
      <p:pic>
        <p:nvPicPr>
          <p:cNvPr id="7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-9971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59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2661313" y="1412777"/>
            <a:ext cx="77018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nl-NL" sz="2000" dirty="0">
                <a:solidFill>
                  <a:schemeClr val="bg1"/>
                </a:solidFill>
              </a:rPr>
              <a:t>In het begin was er veel enthousiasme voor de oorlog. </a:t>
            </a:r>
          </a:p>
          <a:p>
            <a:pPr>
              <a:lnSpc>
                <a:spcPct val="8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nl-NL" sz="2000" dirty="0">
                <a:solidFill>
                  <a:schemeClr val="bg1"/>
                </a:solidFill>
              </a:rPr>
              <a:t>Iedereen verwachtte dat ze vóór kerstmis 1914 weer thuis zouden zijn.</a:t>
            </a:r>
          </a:p>
          <a:p>
            <a:pPr>
              <a:lnSpc>
                <a:spcPct val="8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nl-NL" sz="2000" dirty="0">
                <a:solidFill>
                  <a:schemeClr val="bg1"/>
                </a:solidFill>
              </a:rPr>
              <a:t>Dat bleek niet zo te zijn. Oorlogsvoering was immers veranderd </a:t>
            </a:r>
          </a:p>
          <a:p>
            <a:pPr>
              <a:lnSpc>
                <a:spcPct val="80000"/>
              </a:lnSpc>
            </a:pPr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Nieuwe oorlogsvoering: </a:t>
            </a:r>
            <a:r>
              <a:rPr lang="nl-NL" sz="2000" u="sng" dirty="0">
                <a:solidFill>
                  <a:schemeClr val="bg1"/>
                </a:solidFill>
              </a:rPr>
              <a:t>Loopgravenoorlog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000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744" y="3337426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537259" y="569057"/>
            <a:ext cx="53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Hoe kwam de Tsaar aan zijn macht?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Drie zuilen: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2. Tsaren gaven het bestuur aan </a:t>
            </a:r>
            <a:r>
              <a:rPr lang="nl-NL" sz="2000" u="sng" dirty="0" smtClean="0">
                <a:solidFill>
                  <a:schemeClr val="bg1"/>
                </a:solidFill>
                <a:sym typeface="Wingdings" pitchFamily="2" charset="2"/>
              </a:rPr>
              <a:t>edelen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. Die bezaten bijna de helft van al het land in Rusland.</a:t>
            </a: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Andere stukken waren vaak van de Orthodoxe kerk.</a:t>
            </a: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43" y="2270893"/>
            <a:ext cx="1036381" cy="963639"/>
          </a:xfrm>
          <a:prstGeom prst="rect">
            <a:avLst/>
          </a:prstGeom>
        </p:spPr>
      </p:pic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Loopgravenoorlog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60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f/fa/Cheshire_Regiment_trench_Somme_1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975514"/>
            <a:ext cx="7128792" cy="54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9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Loopgravenoorlog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61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Aerial view Loos-Hulluch trench system July 19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309" y="897152"/>
            <a:ext cx="49053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9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Loopgravenoorlog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62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upload.wikimedia.org/wikipedia/commons/e/ef/Trench_construction_diagram_19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958355"/>
            <a:ext cx="6264696" cy="515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3619128" y="6016278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i="1" dirty="0">
                <a:solidFill>
                  <a:schemeClr val="bg1"/>
                </a:solidFill>
              </a:rPr>
              <a:t>Uit een Engels soldatenhandboek uit 1914</a:t>
            </a: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2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Loopgravenoorlog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63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122" name="Picture 2" descr="File:Barbier français tranché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958354"/>
            <a:ext cx="762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3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:\Personal Data\My Documents\5 Havo\GS\Ten Oorlog\WW1\soldier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764704"/>
            <a:ext cx="3200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Shellshock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64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7" descr="http://data2.collectionscanada.gc.ca/ap/a/a1493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355283"/>
            <a:ext cx="6096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8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Nieuwe wapens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65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2" descr="D:\Studie\! Bronnen &amp; Pictures GS !\WW1\British_soldiers_wearing_gasmask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714375"/>
            <a:ext cx="83058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Nieuwe wapens</a:t>
            </a:r>
          </a:p>
        </p:txBody>
      </p:sp>
      <p:sp>
        <p:nvSpPr>
          <p:cNvPr id="10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66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079776" y="1412776"/>
            <a:ext cx="628342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u="sng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2" descr="D:\Studie\! Bronnen &amp; Pictures GS !\WW1\f2b_cua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836713"/>
            <a:ext cx="7805622" cy="58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8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Nieuwe wapens</a:t>
            </a:r>
          </a:p>
        </p:txBody>
      </p:sp>
      <p:pic>
        <p:nvPicPr>
          <p:cNvPr id="10" name="Picture 2" descr="D:\Studie\! Bronnen &amp; Pictures GS !\WW1\collisio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4014659"/>
            <a:ext cx="3600400" cy="26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:\Studie\! Bronnen &amp; Pictures GS !\WW1\allied_observer_dropping_handheld_bom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4407" y="836712"/>
            <a:ext cx="4802658" cy="2952328"/>
          </a:xfrm>
          <a:prstGeom prst="rect">
            <a:avLst/>
          </a:prstGeom>
          <a:noFill/>
        </p:spPr>
      </p:pic>
      <p:pic>
        <p:nvPicPr>
          <p:cNvPr id="12" name="Picture 8" descr="http://www.2iemeguerre.com/navires/images/image1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68" y="4221089"/>
            <a:ext cx="4308484" cy="240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D:\Studie\! Bronnen &amp; Pictures GS !\WW1\VLIEGV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62" y="836713"/>
            <a:ext cx="2996332" cy="319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9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mtClean="0"/>
          </a:p>
        </p:txBody>
      </p:sp>
      <p:sp>
        <p:nvSpPr>
          <p:cNvPr id="8" name="Tijdelijke aanduiding voor dianummer 1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pPr/>
              <a:t>68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3466728" y="116632"/>
            <a:ext cx="5186536" cy="8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solidFill>
                  <a:schemeClr val="bg1"/>
                </a:solidFill>
              </a:rPr>
              <a:t>Nieuwe wapens</a:t>
            </a:r>
          </a:p>
        </p:txBody>
      </p:sp>
      <p:pic>
        <p:nvPicPr>
          <p:cNvPr id="10" name="Picture 2" descr="http://www.schoolbieb.nl/uploadedImages/images/VOHAVOVWOGeschiedenisZE/44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692696"/>
            <a:ext cx="7632848" cy="57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2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 descr="http://www.firstworldwar.com/photos/graphics/cnp_gas_aeroplane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337"/>
            <a:ext cx="12197159" cy="448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69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537259" y="569057"/>
            <a:ext cx="53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Hoe kwam de Tsaar aan zijn macht?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Drie zuilen: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3. De geheime dienst: </a:t>
            </a:r>
            <a:r>
              <a:rPr lang="nl-NL" sz="2000" u="sng" dirty="0" err="1" smtClean="0">
                <a:solidFill>
                  <a:schemeClr val="bg1"/>
                </a:solidFill>
                <a:sym typeface="Wingdings" pitchFamily="2" charset="2"/>
              </a:rPr>
              <a:t>Ochrana</a:t>
            </a: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. Personen die de tsaar tegenwerkte of wilden afzetten werden in het geheim gevolgd en verbannen naar Siberië.</a:t>
            </a: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43" y="2270893"/>
            <a:ext cx="1036381" cy="963639"/>
          </a:xfrm>
          <a:prstGeom prst="rect">
            <a:avLst/>
          </a:prstGeom>
        </p:spPr>
      </p:pic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media.web.britannica.com/eb-media/88/64388-004-06049D9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58" y="3388420"/>
            <a:ext cx="39147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geschiedenis24.nl/.imaging/stk/geschiedenis/zoom/media/geschiedenis/nieuws/drie/2003/October/14325362/original/14325362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29" y="3388420"/>
            <a:ext cx="5012009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7" descr="http://sonicbomb.com/albums/album58/med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8" y="376959"/>
            <a:ext cx="412750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5" descr="http://www.militaryimages.net/photopost/data/541/Gasmask_Dri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128838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5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 descr="http://www.firstworldwar.com/photos/graphics/ww_man_horse_mask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88913"/>
            <a:ext cx="4446587" cy="549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5" descr="http://inthemomentbookproject2011.wikispaces.com/file/view/germansoldierdog.jpeg/218997678/germansoldierdo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4" y="2722564"/>
            <a:ext cx="43719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71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4" descr="C:\Users\Jeroen\Desktop\Bronnen v5\01 WOI\Afbeeldi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88913"/>
            <a:ext cx="7867650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72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5" descr="http://www.firstworldwar.com/photos/graphics/gws_frflamethrower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219201"/>
            <a:ext cx="7864475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 descr="http://www.firstworldwar.com/photos/graphics/cnp_liquid_fire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554355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73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smtClean="0">
              <a:solidFill>
                <a:schemeClr val="bg1"/>
              </a:solidFill>
            </a:endParaRPr>
          </a:p>
        </p:txBody>
      </p:sp>
      <p:pic>
        <p:nvPicPr>
          <p:cNvPr id="81924" name="Picture 2" descr="D:\Studie\! Bronnen &amp; Pictures GS !\WW1\American_railroad_artillary_detachment_posed_on_a_14in._rail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735" y="394677"/>
            <a:ext cx="10073278" cy="5714194"/>
          </a:xfrm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74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4" descr="fr-uniform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3220" y="1225711"/>
            <a:ext cx="4222588" cy="4222588"/>
          </a:xfrm>
        </p:spPr>
      </p:pic>
      <p:pic>
        <p:nvPicPr>
          <p:cNvPr id="83972" name="Picture 6" descr="fr-uniform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9529" y="1167930"/>
            <a:ext cx="5088384" cy="4356569"/>
          </a:xfrm>
        </p:spPr>
      </p:pic>
      <p:sp>
        <p:nvSpPr>
          <p:cNvPr id="83975" name="Text Box 11"/>
          <p:cNvSpPr txBox="1">
            <a:spLocks noChangeArrowheads="1"/>
          </p:cNvSpPr>
          <p:nvPr/>
        </p:nvSpPr>
        <p:spPr bwMode="auto">
          <a:xfrm>
            <a:off x="3027642" y="5908816"/>
            <a:ext cx="25074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De Fransen in 1914.</a:t>
            </a:r>
          </a:p>
        </p:txBody>
      </p:sp>
      <p:sp>
        <p:nvSpPr>
          <p:cNvPr id="83977" name="Text Box 13"/>
          <p:cNvSpPr txBox="1">
            <a:spLocks noChangeArrowheads="1"/>
          </p:cNvSpPr>
          <p:nvPr/>
        </p:nvSpPr>
        <p:spPr bwMode="auto">
          <a:xfrm>
            <a:off x="7464425" y="51577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nl-NL"/>
          </a:p>
        </p:txBody>
      </p:sp>
      <p:sp>
        <p:nvSpPr>
          <p:cNvPr id="83978" name="Text Box 14"/>
          <p:cNvSpPr txBox="1">
            <a:spLocks noChangeArrowheads="1"/>
          </p:cNvSpPr>
          <p:nvPr/>
        </p:nvSpPr>
        <p:spPr bwMode="auto">
          <a:xfrm>
            <a:off x="7032625" y="51577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nl-NL"/>
          </a:p>
        </p:txBody>
      </p:sp>
      <p:sp>
        <p:nvSpPr>
          <p:cNvPr id="83979" name="Text Box 15"/>
          <p:cNvSpPr txBox="1">
            <a:spLocks noChangeArrowheads="1"/>
          </p:cNvSpPr>
          <p:nvPr/>
        </p:nvSpPr>
        <p:spPr bwMode="auto">
          <a:xfrm>
            <a:off x="8146547" y="5913417"/>
            <a:ext cx="2582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400" dirty="0" smtClean="0">
                <a:solidFill>
                  <a:schemeClr val="bg1"/>
                </a:solidFill>
              </a:rPr>
              <a:t>Later in de oorlog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4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-8848" y="634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4746625" y="13953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Verandering in de oorlogsvoering zie je ook terug in de uniformen.</a:t>
            </a:r>
            <a:endParaRPr lang="nl-NL" sz="2400" dirty="0"/>
          </a:p>
        </p:txBody>
      </p:sp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75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04344" y="266621"/>
            <a:ext cx="10972800" cy="1143000"/>
          </a:xfrm>
        </p:spPr>
        <p:txBody>
          <a:bodyPr/>
          <a:lstStyle/>
          <a:p>
            <a:pPr eaLnBrk="1" hangingPunct="1"/>
            <a:r>
              <a:rPr lang="nl-NL" sz="2800" dirty="0">
                <a:solidFill>
                  <a:schemeClr val="bg1"/>
                </a:solidFill>
              </a:rPr>
              <a:t>De oorlog in het Oosten.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41531" y="1271029"/>
            <a:ext cx="4810377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Duitsland, </a:t>
            </a:r>
            <a:r>
              <a:rPr lang="nl-NL" sz="2000" dirty="0" smtClean="0">
                <a:solidFill>
                  <a:schemeClr val="bg1"/>
                </a:solidFill>
              </a:rPr>
              <a:t>Oostenrijk </a:t>
            </a:r>
            <a:r>
              <a:rPr lang="nl-NL" sz="2000" dirty="0">
                <a:solidFill>
                  <a:schemeClr val="bg1"/>
                </a:solidFill>
              </a:rPr>
              <a:t>en het Ottomaanse rijk 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nl-NL" sz="2000" dirty="0" smtClean="0">
                <a:solidFill>
                  <a:schemeClr val="bg1"/>
                </a:solidFill>
              </a:rPr>
              <a:t>		</a:t>
            </a:r>
            <a:r>
              <a:rPr lang="nl-NL" sz="2000" dirty="0" err="1" smtClean="0">
                <a:solidFill>
                  <a:schemeClr val="bg1"/>
                </a:solidFill>
              </a:rPr>
              <a:t>v.s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nl-NL" sz="2000" dirty="0" smtClean="0">
                <a:solidFill>
                  <a:schemeClr val="bg1"/>
                </a:solidFill>
              </a:rPr>
              <a:t>Engeland</a:t>
            </a:r>
            <a:r>
              <a:rPr lang="nl-NL" sz="2000" dirty="0">
                <a:solidFill>
                  <a:schemeClr val="bg1"/>
                </a:solidFill>
              </a:rPr>
              <a:t>, Rusland en Servië</a:t>
            </a:r>
          </a:p>
          <a:p>
            <a:pPr eaLnBrk="1" hangingPunct="1">
              <a:lnSpc>
                <a:spcPct val="9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Compleet ander landschap dan in het oostfront: sneeuw, bergen ,woestijn.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Er werd op diverse plekken </a:t>
            </a:r>
            <a:r>
              <a:rPr lang="nl-NL" sz="2000" dirty="0" smtClean="0">
                <a:solidFill>
                  <a:schemeClr val="bg1"/>
                </a:solidFill>
              </a:rPr>
              <a:t>gevochten</a:t>
            </a:r>
            <a:r>
              <a:rPr lang="nl-NL" sz="2000" dirty="0">
                <a:solidFill>
                  <a:schemeClr val="bg1"/>
                </a:solidFill>
              </a:rPr>
              <a:t>: in Rusland, op de Balkan, in het Midden Oosten, in Afrika en Azië.</a:t>
            </a:r>
          </a:p>
        </p:txBody>
      </p:sp>
      <p:pic>
        <p:nvPicPr>
          <p:cNvPr id="87044" name="Picture 4" descr="OttomanBatteryAtGallipoli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4192" y="3942202"/>
            <a:ext cx="3989137" cy="2909449"/>
          </a:xfrm>
        </p:spPr>
      </p:pic>
      <p:pic>
        <p:nvPicPr>
          <p:cNvPr id="87045" name="Picture 6" descr="Progress_In_Alp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4193" y="271233"/>
            <a:ext cx="3087771" cy="3516996"/>
          </a:xfrm>
        </p:spPr>
      </p:pic>
      <p:sp>
        <p:nvSpPr>
          <p:cNvPr id="87046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99FF66"/>
                </a:solidFill>
              </a:rPr>
              <a:t>62</a:t>
            </a:r>
            <a:endParaRPr lang="nl-NL">
              <a:solidFill>
                <a:srgbClr val="99FF66"/>
              </a:solidFill>
            </a:endParaRPr>
          </a:p>
        </p:txBody>
      </p:sp>
      <p:pic>
        <p:nvPicPr>
          <p:cNvPr id="7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44" y="3691921"/>
            <a:ext cx="809849" cy="753007"/>
          </a:xfrm>
          <a:prstGeom prst="rect">
            <a:avLst/>
          </a:prstGeom>
        </p:spPr>
      </p:pic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76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17223" y="250887"/>
            <a:ext cx="62750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Ook de bevolking werd een doelwit tijdens de Eerste Wereldoorlog</a:t>
            </a:r>
          </a:p>
        </p:txBody>
      </p:sp>
      <p:pic>
        <p:nvPicPr>
          <p:cNvPr id="84995" name="Picture 4" descr="Louvain191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6872" y="1274809"/>
            <a:ext cx="4295406" cy="3534697"/>
          </a:xfrm>
        </p:spPr>
      </p:pic>
      <p:pic>
        <p:nvPicPr>
          <p:cNvPr id="84996" name="Picture 6" descr="FWWzeppeli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70037" y="907331"/>
            <a:ext cx="2654300" cy="4033837"/>
          </a:xfrm>
        </p:spPr>
      </p:pic>
      <p:sp>
        <p:nvSpPr>
          <p:cNvPr id="84997" name="Text Box 8"/>
          <p:cNvSpPr txBox="1">
            <a:spLocks noChangeArrowheads="1"/>
          </p:cNvSpPr>
          <p:nvPr/>
        </p:nvSpPr>
        <p:spPr bwMode="auto">
          <a:xfrm>
            <a:off x="3117519" y="4977827"/>
            <a:ext cx="677088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Voor het eerst bombardementen vanuit de lucht. </a:t>
            </a:r>
          </a:p>
          <a:p>
            <a:pPr eaLnBrk="1" hangingPunct="1"/>
            <a:endParaRPr 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Leuven en Londen. </a:t>
            </a:r>
          </a:p>
          <a:p>
            <a:pPr eaLnBrk="1" hangingPunct="1"/>
            <a:endParaRPr lang="nl-NL" sz="2000" dirty="0">
              <a:solidFill>
                <a:schemeClr val="bg1"/>
              </a:solidFill>
            </a:endParaRPr>
          </a:p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Met behulp van Zeppelins.</a:t>
            </a:r>
          </a:p>
        </p:txBody>
      </p:sp>
      <p:sp>
        <p:nvSpPr>
          <p:cNvPr id="84998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nl-NL">
                <a:solidFill>
                  <a:srgbClr val="99FF66"/>
                </a:solidFill>
              </a:rPr>
              <a:t>60</a:t>
            </a:r>
          </a:p>
        </p:txBody>
      </p:sp>
      <p:pic>
        <p:nvPicPr>
          <p:cNvPr id="7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634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61" y="5236010"/>
            <a:ext cx="809849" cy="753007"/>
          </a:xfrm>
          <a:prstGeom prst="rect">
            <a:avLst/>
          </a:prstGeom>
        </p:spPr>
      </p:pic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77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7768" y="274638"/>
            <a:ext cx="620303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nl-NL" sz="2400" dirty="0">
                <a:solidFill>
                  <a:schemeClr val="bg1"/>
                </a:solidFill>
              </a:rPr>
              <a:t>Maar ook Duitsland werd getroffen: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55328" y="1268814"/>
            <a:ext cx="7792297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De Engelse marine blokkeerde de Duitse havens.</a:t>
            </a:r>
          </a:p>
          <a:p>
            <a:pPr eaLnBrk="1" hangingPunct="1">
              <a:lnSpc>
                <a:spcPct val="9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De Duitse bevolking had hier zeer zwaar onder te lijden.</a:t>
            </a:r>
          </a:p>
          <a:p>
            <a:pPr eaLnBrk="1" hangingPunct="1">
              <a:lnSpc>
                <a:spcPct val="9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Het Duitse opperbevel probeerde de blokkade te doorbreken met een nieuw wapen:</a:t>
            </a:r>
          </a:p>
        </p:txBody>
      </p:sp>
      <p:pic>
        <p:nvPicPr>
          <p:cNvPr id="86021" name="Picture 6" descr="U-14_%28WW1%2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8568" y="3425825"/>
            <a:ext cx="5521306" cy="2961110"/>
          </a:xfrm>
        </p:spPr>
      </p:pic>
      <p:sp>
        <p:nvSpPr>
          <p:cNvPr id="86022" name="Text Box 8"/>
          <p:cNvSpPr txBox="1">
            <a:spLocks noChangeArrowheads="1"/>
          </p:cNvSpPr>
          <p:nvPr/>
        </p:nvSpPr>
        <p:spPr bwMode="auto">
          <a:xfrm>
            <a:off x="5991266" y="6386935"/>
            <a:ext cx="3951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nl-NL" sz="2000" dirty="0">
                <a:solidFill>
                  <a:schemeClr val="bg1"/>
                </a:solidFill>
              </a:rPr>
              <a:t>De U</a:t>
            </a:r>
            <a:r>
              <a:rPr lang="nl-NL" sz="2000" u="sng" dirty="0">
                <a:solidFill>
                  <a:schemeClr val="bg1"/>
                </a:solidFill>
              </a:rPr>
              <a:t>-</a:t>
            </a:r>
            <a:r>
              <a:rPr lang="nl-NL" sz="2000" u="sng" dirty="0" err="1">
                <a:solidFill>
                  <a:schemeClr val="bg1"/>
                </a:solidFill>
              </a:rPr>
              <a:t>Boat</a:t>
            </a:r>
            <a:r>
              <a:rPr lang="nl-NL" sz="2000" dirty="0">
                <a:solidFill>
                  <a:schemeClr val="bg1"/>
                </a:solidFill>
              </a:rPr>
              <a:t> oftewel de onderzeeër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nl-NL">
                <a:solidFill>
                  <a:srgbClr val="99FF66"/>
                </a:solidFill>
              </a:rPr>
              <a:t>61</a:t>
            </a:r>
          </a:p>
        </p:txBody>
      </p:sp>
      <p:pic>
        <p:nvPicPr>
          <p:cNvPr id="8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510" y="5738281"/>
            <a:ext cx="809849" cy="753007"/>
          </a:xfrm>
          <a:prstGeom prst="rect">
            <a:avLst/>
          </a:prstGeom>
        </p:spPr>
      </p:pic>
      <p:sp>
        <p:nvSpPr>
          <p:cNvPr id="10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9352834" y="6386935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78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-141026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784143" y="1052736"/>
            <a:ext cx="84206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>
                <a:solidFill>
                  <a:schemeClr val="bg1"/>
                </a:solidFill>
              </a:rPr>
              <a:t>1917</a:t>
            </a:r>
            <a:r>
              <a:rPr lang="nl-NL" sz="2400" dirty="0">
                <a:solidFill>
                  <a:schemeClr val="bg1"/>
                </a:solidFill>
              </a:rPr>
              <a:t> is een beslissend jaar in de oorlog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400" u="sng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Twee </a:t>
            </a:r>
            <a:r>
              <a:rPr lang="nl-NL" sz="2400" dirty="0" smtClean="0">
                <a:solidFill>
                  <a:schemeClr val="bg1"/>
                </a:solidFill>
              </a:rPr>
              <a:t>veranderingen: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400" dirty="0" smtClean="0">
                <a:solidFill>
                  <a:schemeClr val="bg1"/>
                </a:solidFill>
              </a:rPr>
              <a:t>Amerika </a:t>
            </a:r>
            <a:r>
              <a:rPr lang="nl-NL" sz="2400" dirty="0">
                <a:solidFill>
                  <a:schemeClr val="bg1"/>
                </a:solidFill>
              </a:rPr>
              <a:t>gaat mee vechten</a:t>
            </a:r>
          </a:p>
          <a:p>
            <a:pPr lvl="1"/>
            <a:endParaRPr lang="nl-NL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2400" u="sng" dirty="0">
                <a:solidFill>
                  <a:schemeClr val="bg1"/>
                </a:solidFill>
              </a:rPr>
              <a:t>Russische revolutie</a:t>
            </a:r>
            <a:r>
              <a:rPr lang="nl-NL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nl-NL" sz="2400" dirty="0">
                <a:solidFill>
                  <a:schemeClr val="bg1"/>
                </a:solidFill>
              </a:rPr>
              <a:t>Rusland trekt zich terug uit de oorlog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13" y="4961509"/>
            <a:ext cx="809849" cy="753007"/>
          </a:xfrm>
          <a:prstGeom prst="rect">
            <a:avLst/>
          </a:prstGeom>
        </p:spPr>
      </p:pic>
      <p:pic>
        <p:nvPicPr>
          <p:cNvPr id="1026" name="Picture 2" descr="http://upload.wikimedia.org/wikipedia/commons/a/ab/'Destroy_this_mad_brute'_WWI_propaganda_poster_(US_version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78" y="837314"/>
            <a:ext cx="2944263" cy="448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79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466814" y="569057"/>
            <a:ext cx="352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8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i="1" dirty="0" smtClean="0">
                <a:solidFill>
                  <a:schemeClr val="bg1"/>
                </a:solidFill>
                <a:sym typeface="Wingdings" pitchFamily="2" charset="2"/>
              </a:rPr>
              <a:t>Tijdens de Russische Revolutie in 1917 vind er een opstand van communisten plaats. De tsaar wordt afgezet en later vermoord. Rusland veranderd in een communistische land en gaat de Sovjet-Unie heten. </a:t>
            </a:r>
            <a:endParaRPr lang="nl-NL" sz="2000" i="1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r>
              <a:rPr lang="nl-NL" sz="2800" dirty="0" smtClean="0">
                <a:solidFill>
                  <a:schemeClr val="bg1"/>
                </a:solidFill>
                <a:sym typeface="Wingdings" pitchFamily="2" charset="2"/>
              </a:rPr>
              <a:t>Wat waren de oorzaken van deze Revolutie?</a:t>
            </a: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04004" y="336945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1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-141026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784144" y="1052736"/>
            <a:ext cx="52487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Waarom gaat Amerika meedoen?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Zimmerman telegram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Onbeperkte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duikbootoorlog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zinken</a:t>
            </a:r>
            <a:r>
              <a:rPr lang="en-US" sz="2400" dirty="0" smtClean="0">
                <a:solidFill>
                  <a:schemeClr val="bg1"/>
                </a:solidFill>
              </a:rPr>
              <a:t> Lusitania</a:t>
            </a:r>
            <a:endParaRPr lang="nl-NL" sz="2400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13" y="4961509"/>
            <a:ext cx="809849" cy="753007"/>
          </a:xfrm>
          <a:prstGeom prst="rect">
            <a:avLst/>
          </a:prstGeom>
        </p:spPr>
      </p:pic>
      <p:pic>
        <p:nvPicPr>
          <p:cNvPr id="1026" name="Picture 2" descr="http://upload.wikimedia.org/wikipedia/commons/a/ab/'Destroy_this_mad_brute'_WWI_propaganda_poster_(US_version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78" y="837314"/>
            <a:ext cx="2944263" cy="448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80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-1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151784" y="326204"/>
            <a:ext cx="4422364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Einde Amerikaanse </a:t>
            </a:r>
            <a:r>
              <a:rPr lang="nl-NL" sz="2000" u="sng" dirty="0">
                <a:solidFill>
                  <a:schemeClr val="bg1"/>
                </a:solidFill>
              </a:rPr>
              <a:t>Isolationisme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1,195 doden, waarvan 128 Amerikaan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10" descr="http://www.wreckhunter.net/images/lusitania-ny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68" y="904535"/>
            <a:ext cx="7156413" cy="47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warmuseum.ca/cwm/exhibitions/guerre/photos/2800/19670086-0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408" y="524395"/>
            <a:ext cx="3091309" cy="46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81</a:t>
            </a:fld>
            <a:endParaRPr lang="nl-NL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8/8d/Zimmermann_Telegr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620688"/>
            <a:ext cx="41719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634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5910463" y="260649"/>
            <a:ext cx="283237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1. Het Zimmerman telegram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Ztel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91" y="445315"/>
            <a:ext cx="2987470" cy="62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Zimmermann-telegramm-offen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31" y="825403"/>
            <a:ext cx="4838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5910463" y="260649"/>
            <a:ext cx="283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1. Het Zimmerman </a:t>
            </a:r>
            <a:r>
              <a:rPr lang="nl-NL" dirty="0" smtClean="0">
                <a:solidFill>
                  <a:schemeClr val="bg1"/>
                </a:solidFill>
              </a:rPr>
              <a:t>telegram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-1399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5910463" y="260649"/>
            <a:ext cx="283237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1. Het Zimmerman telegram</a:t>
            </a: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7" descr="http://2.bp.blogspot.com/-wMkiPCqjB9U/TYt8dvpqY9I/AAAAAAAAACg/MGhYm5ZHl3g/s1600/Zimmerman%2Bn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832162"/>
            <a:ext cx="5400600" cy="580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742841" y="6273744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829" y="455658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576147" y="1052736"/>
            <a:ext cx="554657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Amerikaanse </a:t>
            </a:r>
            <a:r>
              <a:rPr lang="nl-NL" sz="2400" u="sng" dirty="0">
                <a:solidFill>
                  <a:schemeClr val="bg1"/>
                </a:solidFill>
              </a:rPr>
              <a:t>Isolationisme</a:t>
            </a:r>
            <a:r>
              <a:rPr lang="nl-NL" sz="2400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Voor april 1917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Alleen geld en materiaal voor geallieerden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Na oorlogsverklaring april 1917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Invoering </a:t>
            </a:r>
            <a:r>
              <a:rPr lang="nl-NL" sz="2400" u="sng" dirty="0">
                <a:solidFill>
                  <a:schemeClr val="bg1"/>
                </a:solidFill>
              </a:rPr>
              <a:t>dienstplicht</a:t>
            </a:r>
            <a:r>
              <a:rPr lang="nl-NL" sz="2400" dirty="0">
                <a:solidFill>
                  <a:schemeClr val="bg1"/>
                </a:solidFill>
              </a:rPr>
              <a:t>: 3 miljoen soldaten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Dagelijkse duizenden versterkingen naar Europa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68" y="5953506"/>
            <a:ext cx="809849" cy="753007"/>
          </a:xfrm>
          <a:prstGeom prst="rect">
            <a:avLst/>
          </a:prstGeom>
        </p:spPr>
      </p:pic>
      <p:pic>
        <p:nvPicPr>
          <p:cNvPr id="2050" name="Picture 2" descr="http://upload.wikimedia.org/wikipedia/commons/thumb/5/53/Thomas_Woodrow_Wilson%2C_Harris_%26_Ewing_bw_photo_portrait%2C_1919.jpg/640px-Thomas_Woodrow_Wilson%2C_Harris_%26_Ewing_bw_photo_portrait%2C_19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49" y="209954"/>
            <a:ext cx="3515096" cy="52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63345" y="5491841"/>
            <a:ext cx="55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Woodrow</a:t>
            </a:r>
            <a:r>
              <a:rPr lang="nl-NL" sz="2400" dirty="0" smtClean="0">
                <a:solidFill>
                  <a:schemeClr val="bg1"/>
                </a:solidFill>
              </a:rPr>
              <a:t> Wilson (President VS)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3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36867" name="Tijdelijke aanduiding voor tekst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 smtClean="0"/>
          </a:p>
        </p:txBody>
      </p:sp>
      <p:sp>
        <p:nvSpPr>
          <p:cNvPr id="36868" name="Tijdelijke aanduiding voor inhoud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nl-NL" smtClean="0"/>
          </a:p>
        </p:txBody>
      </p:sp>
      <p:sp>
        <p:nvSpPr>
          <p:cNvPr id="36869" name="Tijdelijke aanduiding voor inhoud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nl-NL" smtClean="0"/>
          </a:p>
        </p:txBody>
      </p:sp>
      <p:pic>
        <p:nvPicPr>
          <p:cNvPr id="36870" name="Picture 2" descr="C:\Users\Jeroen\Desktop\Bronnen v5\01 WOI\wwi%20kaart%20europa%2019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08077"/>
            <a:ext cx="9004300" cy="696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99FF66"/>
                </a:solidFill>
              </a:rPr>
              <a:t>27</a:t>
            </a:r>
            <a:endParaRPr lang="nl-NL">
              <a:solidFill>
                <a:srgbClr val="99FF66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547308" y="2060848"/>
            <a:ext cx="2532468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Westelijk front: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VS gaat deelnemen aan de oorlog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De </a:t>
            </a:r>
            <a:r>
              <a:rPr lang="nl-NL" dirty="0" smtClean="0"/>
              <a:t>tank </a:t>
            </a:r>
            <a:r>
              <a:rPr lang="nl-NL" dirty="0"/>
              <a:t>wordt voor het eerst ingezet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7104112" y="2038896"/>
            <a:ext cx="2532468" cy="17543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Oostfront: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Na de Russische Revolutie beginnen vredesbesprekingen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Vrede met Rusland in 1918</a:t>
            </a: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tx1"/>
                </a:solidFill>
              </a:rPr>
              <a:t>86</a:t>
            </a:fld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2096038" y="264921"/>
            <a:ext cx="1435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1918</a:t>
            </a:r>
            <a:endParaRPr lang="nl-NL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42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528719" y="594283"/>
            <a:ext cx="54726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Ondanks de vrede aan het Oostfront kon Duitsland niet op tegen de overmacht aan het Westfront</a:t>
            </a:r>
          </a:p>
          <a:p>
            <a:pPr>
              <a:lnSpc>
                <a:spcPct val="90000"/>
              </a:lnSpc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In Duitsland ontstaat protest tegen de Oorlog.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De Duitse keizer Wilhelm II vlucht naar Nederland.</a:t>
            </a: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Op 11 November 1918  om 11 uur tekent de nieuwe Duitse regering een wapenstilstand.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http://www.huisdoorn.nl/img.php?action=view&amp;menu=keizer&amp;id=1&amp;img=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25" y="1355515"/>
            <a:ext cx="4190673" cy="337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54" y="374512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2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791744" y="476672"/>
            <a:ext cx="6552729" cy="557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Op 28 juni 1919 , verdrag getekend in Spiegelzaal van Versailles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De </a:t>
            </a:r>
            <a:r>
              <a:rPr lang="nl-NL" dirty="0">
                <a:solidFill>
                  <a:schemeClr val="bg1"/>
                </a:solidFill>
              </a:rPr>
              <a:t>belangrijkste beslissingen uit het verdrag: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Duitsland krijgt de schuld voor de oorlog.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Duitsland mag een leger van maximaal 100.000 man hebben.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Duitsland moet herstelbetalingen betalen. (132 miljard dm)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Duitsland moet Elzas-Lotharingen afstaan aan Frankrijk en een groot gedeelte van Oost-Duitsland aan Polen.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Oostenrijk-Hongarije wordt opgebroken in o.a. Oostenrijk, Hongarije en </a:t>
            </a:r>
            <a:r>
              <a:rPr lang="nl-NL" dirty="0" err="1">
                <a:solidFill>
                  <a:schemeClr val="bg1"/>
                </a:solidFill>
              </a:rPr>
              <a:t>Tsjechoslowakije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Het Ottomaanse rijk verliest al haar gebied in het Midden-Oosten.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De Amerikaanse president Wilson richt </a:t>
            </a:r>
            <a:r>
              <a:rPr lang="nl-NL" u="sng" dirty="0">
                <a:solidFill>
                  <a:schemeClr val="bg1"/>
                </a:solidFill>
              </a:rPr>
              <a:t>de Volkenbond </a:t>
            </a:r>
            <a:r>
              <a:rPr lang="nl-NL" dirty="0">
                <a:solidFill>
                  <a:schemeClr val="bg1"/>
                </a:solidFill>
              </a:rPr>
              <a:t>op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10800" y="571000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829" y="621913"/>
            <a:ext cx="809849" cy="753007"/>
          </a:xfrm>
          <a:prstGeom prst="rect">
            <a:avLst/>
          </a:prstGeom>
        </p:spPr>
      </p:pic>
      <p:pic>
        <p:nvPicPr>
          <p:cNvPr id="8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5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http://www.huisdoorn.nl/img.php?action=view&amp;menu=keizer&amp;id=1&amp;img=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4" y="44450"/>
            <a:ext cx="8389937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83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466814" y="569057"/>
            <a:ext cx="352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 dirty="0" smtClean="0">
                <a:solidFill>
                  <a:schemeClr val="bg1"/>
                </a:solidFill>
              </a:rPr>
              <a:t>De Russische Revolutie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600" b="1">
                <a:solidFill>
                  <a:schemeClr val="bg1"/>
                </a:solidFill>
              </a:rPr>
              <a:t>9</a:t>
            </a:fld>
            <a:endParaRPr lang="nl-NL" sz="1600" b="1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115295" y="1372484"/>
            <a:ext cx="718483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Vier oorzaken:</a:t>
            </a: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Diepe kloof tussen rijk en arm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Opkomst communisme en andere politieke partijen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Slecht bestuur 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nl-NL" sz="2000" dirty="0" smtClean="0">
                <a:solidFill>
                  <a:schemeClr val="bg1"/>
                </a:solidFill>
                <a:sym typeface="Wingdings" pitchFamily="2" charset="2"/>
              </a:rPr>
              <a:t>Blunders van Nicolaas II</a:t>
            </a: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Arial" charset="0"/>
              <a:buNone/>
            </a:pPr>
            <a:endParaRPr lang="nl-NL" sz="2000" dirty="0">
              <a:solidFill>
                <a:schemeClr val="bg1"/>
              </a:solidFill>
              <a:sym typeface="Wingdings" pitchFamily="2" charset="2"/>
            </a:endParaRPr>
          </a:p>
          <a:p>
            <a:endParaRPr lang="nl-NL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nl-NL" dirty="0">
                <a:solidFill>
                  <a:schemeClr val="bg1"/>
                </a:solidFill>
                <a:sym typeface="Wingdings" pitchFamily="2" charset="2"/>
              </a:rPr>
              <a:t>		</a:t>
            </a:r>
            <a:endParaRPr lang="nl-NL" dirty="0"/>
          </a:p>
        </p:txBody>
      </p:sp>
      <p:pic>
        <p:nvPicPr>
          <p:cNvPr id="8" name="Picture 4" descr="http://fc01.deviantart.net/fs70/i/2011/292/e/a/tsar_nicholas_ii_in_uniform_by_kraljaleksandar-d4d5c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12615"/>
          <a:stretch/>
        </p:blipFill>
        <p:spPr bwMode="auto">
          <a:xfrm>
            <a:off x="-29030" y="0"/>
            <a:ext cx="283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773375" y="354230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3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smtClean="0"/>
          </a:p>
        </p:txBody>
      </p:sp>
      <p:sp>
        <p:nvSpPr>
          <p:cNvPr id="81923" name="Tijdelijke aanduiding voor tekst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 smtClean="0"/>
          </a:p>
        </p:txBody>
      </p:sp>
      <p:sp>
        <p:nvSpPr>
          <p:cNvPr id="8192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smtClean="0"/>
          </a:p>
        </p:txBody>
      </p:sp>
      <p:pic>
        <p:nvPicPr>
          <p:cNvPr id="81925" name="Picture 2" descr="C:\Users\Jeroen\Desktop\Bronnen v5\01 WOI\American sound ranging apparatus showing 1 minute before and 1 minute after the cease fire ending World War 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88914"/>
            <a:ext cx="8856662" cy="64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99FF66"/>
                </a:solidFill>
              </a:rPr>
              <a:t>69</a:t>
            </a:r>
            <a:endParaRPr lang="nl-NL">
              <a:solidFill>
                <a:srgbClr val="99FF66"/>
              </a:solidFill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tx1"/>
                </a:solidFill>
              </a:rPr>
              <a:t>90</a:t>
            </a:fld>
            <a:endParaRPr lang="nl-NL" sz="2400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77"/>
          <p:cNvGraphicFramePr>
            <a:graphicFrameLocks noGrp="1"/>
          </p:cNvGraphicFramePr>
          <p:nvPr>
            <p:extLst/>
          </p:nvPr>
        </p:nvGraphicFramePr>
        <p:xfrm>
          <a:off x="4151784" y="764705"/>
          <a:ext cx="5904656" cy="5031475"/>
        </p:xfrm>
        <a:graphic>
          <a:graphicData uri="http://schemas.openxmlformats.org/drawingml/2006/table">
            <a:tbl>
              <a:tblPr/>
              <a:tblGrid>
                <a:gridCol w="2760697"/>
                <a:gridCol w="1505062"/>
                <a:gridCol w="1638897"/>
              </a:tblGrid>
              <a:tr h="907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NL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Land </a:t>
                      </a: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Militaire slachtoffers</a:t>
                      </a: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nl-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gewonden</a:t>
                      </a: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Rusland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1.700.000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4.950.000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Duitsland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1.773.000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4.216.000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Frankrijk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1.385.000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4.266.000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Groot-</a:t>
                      </a:r>
                      <a:r>
                        <a:rPr kumimoji="0" lang="nl-NL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Brittanië</a:t>
                      </a:r>
                      <a:endParaRPr kumimoji="0" lang="nl-NL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908.400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2.090.000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Oostenrijk-Hongarije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1.200.000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3.620.000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Italië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650.000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947.000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Turkije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325.000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400.000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Servië en Montenegro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48.000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België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44.700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Verenigde Staten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116.000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234.000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634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224413" y="62612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le:Aerial view of ruins of Vaux, France, 1918, ca. 03-1918 - ca. 11-1918 - NARA - 512862.t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tx1"/>
                </a:solidFill>
              </a:rPr>
              <a:t>92</a:t>
            </a:fld>
            <a:endParaRPr lang="nl-NL" sz="2400" dirty="0">
              <a:solidFill>
                <a:schemeClr val="tx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78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xfrm>
            <a:off x="2547114" y="-10066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 </a:t>
            </a:r>
            <a:r>
              <a:rPr lang="en-US" sz="2800" dirty="0" err="1">
                <a:solidFill>
                  <a:schemeClr val="bg1"/>
                </a:solidFill>
              </a:rPr>
              <a:t>volkenbond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17764" name="Text Box 7"/>
          <p:cNvSpPr txBox="1">
            <a:spLocks noChangeArrowheads="1"/>
          </p:cNvSpPr>
          <p:nvPr/>
        </p:nvSpPr>
        <p:spPr bwMode="auto">
          <a:xfrm>
            <a:off x="1524000" y="6491288"/>
            <a:ext cx="611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99FF66"/>
                </a:solidFill>
              </a:rPr>
              <a:t>102</a:t>
            </a:r>
            <a:endParaRPr lang="nl-NL">
              <a:solidFill>
                <a:srgbClr val="99FF66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2640314" y="872626"/>
            <a:ext cx="81363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Idee van de Amerikaanse president </a:t>
            </a:r>
            <a:r>
              <a:rPr lang="nl-NL" sz="2400" dirty="0" err="1">
                <a:solidFill>
                  <a:schemeClr val="bg1"/>
                </a:solidFill>
              </a:rPr>
              <a:t>Woodrow</a:t>
            </a:r>
            <a:r>
              <a:rPr lang="nl-NL" sz="2400" dirty="0">
                <a:solidFill>
                  <a:schemeClr val="bg1"/>
                </a:solidFill>
              </a:rPr>
              <a:t> Wilson.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Alle landen lid: samen overleggen om oorlog te voorkomen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Maar: Duitsland mocht niet meedoen als straf voor de Eerste Wereldoorlog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400" dirty="0">
                <a:solidFill>
                  <a:schemeClr val="bg1"/>
                </a:solidFill>
              </a:rPr>
              <a:t>In </a:t>
            </a:r>
            <a:r>
              <a:rPr lang="nl-NL" sz="2400" dirty="0" err="1">
                <a:solidFill>
                  <a:schemeClr val="bg1"/>
                </a:solidFill>
              </a:rPr>
              <a:t>Versailles</a:t>
            </a:r>
            <a:r>
              <a:rPr lang="nl-NL" sz="2400" dirty="0">
                <a:solidFill>
                  <a:schemeClr val="bg1"/>
                </a:solidFill>
              </a:rPr>
              <a:t> ondertekenden veel landen hun lidmaatschap aan de Volkenbond.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De Amerikaanse senaat stemde tegen het lidmaatschap van de VS aan de Volkenbond.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Zonder de Amerikanen was de Volkerenbond een te zwakke organisatie.</a:t>
            </a: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0" y="6349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88" y="294633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03712" y="54868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Oorlogspropaganda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503712" y="9416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Pro-Oorlog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555723" y="9180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Anti-oorlog</a:t>
            </a:r>
          </a:p>
        </p:txBody>
      </p:sp>
      <p:pic>
        <p:nvPicPr>
          <p:cNvPr id="9" name="Picture 10" descr="pp_uk_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504" y="1537025"/>
            <a:ext cx="2819400" cy="3609975"/>
          </a:xfrm>
          <a:prstGeom prst="rect">
            <a:avLst/>
          </a:prstGeom>
        </p:spPr>
      </p:pic>
      <p:pic>
        <p:nvPicPr>
          <p:cNvPr id="10" name="Picture 20" descr="Kitchener-Brit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1704" y="3140968"/>
            <a:ext cx="2303984" cy="3425686"/>
          </a:xfrm>
          <a:prstGeom prst="rect">
            <a:avLst/>
          </a:prstGeom>
        </p:spPr>
      </p:pic>
      <p:pic>
        <p:nvPicPr>
          <p:cNvPr id="14338" name="Picture 2" descr="http://files.myopera.com/eitaps/albums/626596/Hahn_EccoHomo19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809" y="1916833"/>
            <a:ext cx="3722863" cy="4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5519936" y="630932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Albert </a:t>
            </a:r>
            <a:r>
              <a:rPr lang="nl-NL" sz="2000" dirty="0" err="1">
                <a:solidFill>
                  <a:schemeClr val="bg1"/>
                </a:solidFill>
              </a:rPr>
              <a:t>Hahn</a:t>
            </a:r>
            <a:r>
              <a:rPr lang="nl-NL" sz="2000" dirty="0">
                <a:solidFill>
                  <a:schemeClr val="bg1"/>
                </a:solidFill>
              </a:rPr>
              <a:t> “Aanschouw: de mens”</a:t>
            </a:r>
          </a:p>
        </p:txBody>
      </p:sp>
      <p:sp>
        <p:nvSpPr>
          <p:cNvPr id="12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11501" y="6384092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3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4" t="49905" r="39848" b="20102"/>
          <a:stretch/>
        </p:blipFill>
        <p:spPr bwMode="auto">
          <a:xfrm>
            <a:off x="6600057" y="1268761"/>
            <a:ext cx="3801615" cy="241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503712" y="54868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Herinnering aan de Eerste Wereldoorlog</a:t>
            </a:r>
          </a:p>
        </p:txBody>
      </p:sp>
      <p:pic>
        <p:nvPicPr>
          <p:cNvPr id="16388" name="Picture 4" descr="Ashley Cole in action for Chelsea against Arse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45" y="3683347"/>
            <a:ext cx="3788027" cy="22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632" y="1340769"/>
            <a:ext cx="2619704" cy="3872831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746997" y="5483227"/>
            <a:ext cx="54726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‘Last Post’ in Ieper:</a:t>
            </a:r>
          </a:p>
          <a:p>
            <a:pPr>
              <a:lnSpc>
                <a:spcPct val="90000"/>
              </a:lnSpc>
            </a:pPr>
            <a:r>
              <a:rPr lang="nl-NL" sz="2000" dirty="0">
                <a:solidFill>
                  <a:schemeClr val="bg1"/>
                </a:solidFill>
              </a:rPr>
              <a:t>http://www.youtube.com/watch?v=_ocIoQKwfRI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4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>
                <a:solidFill>
                  <a:schemeClr val="bg1"/>
                </a:solidFill>
              </a:rPr>
              <a:t>Verloop van de Oorlog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96</a:t>
            </a:fld>
            <a:endParaRPr lang="nl-NL"/>
          </a:p>
        </p:txBody>
      </p:sp>
      <p:pic>
        <p:nvPicPr>
          <p:cNvPr id="6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"/>
          <a:stretch/>
        </p:blipFill>
        <p:spPr bwMode="auto">
          <a:xfrm>
            <a:off x="3830494" y="-3620"/>
            <a:ext cx="5148064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Studie\! Bronnen &amp; Pictures GS !\WW1\35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44022" b="638"/>
          <a:stretch/>
        </p:blipFill>
        <p:spPr bwMode="auto">
          <a:xfrm>
            <a:off x="1526162" y="-9970"/>
            <a:ext cx="22352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7053E-7 L 0.32257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2630</Words>
  <Application>Microsoft Office PowerPoint</Application>
  <PresentationFormat>Breedbeeld</PresentationFormat>
  <Paragraphs>1246</Paragraphs>
  <Slides>96</Slides>
  <Notes>42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 oorlog in het Oosten.</vt:lpstr>
      <vt:lpstr>Ook de bevolking werd een doelwit tijdens de Eerste Wereldoorlog</vt:lpstr>
      <vt:lpstr>Maar ook Duitsland werd getroffen: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 volkenbond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Mr. Klomp</cp:lastModifiedBy>
  <cp:revision>52</cp:revision>
  <dcterms:created xsi:type="dcterms:W3CDTF">2014-08-19T08:32:48Z</dcterms:created>
  <dcterms:modified xsi:type="dcterms:W3CDTF">2014-10-13T14:54:58Z</dcterms:modified>
</cp:coreProperties>
</file>